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21"/>
  </p:notesMasterIdLst>
  <p:sldIdLst>
    <p:sldId id="264" r:id="rId5"/>
    <p:sldId id="293" r:id="rId6"/>
    <p:sldId id="310" r:id="rId7"/>
    <p:sldId id="311" r:id="rId8"/>
    <p:sldId id="312" r:id="rId9"/>
    <p:sldId id="313" r:id="rId10"/>
    <p:sldId id="314" r:id="rId11"/>
    <p:sldId id="315" r:id="rId12"/>
    <p:sldId id="317" r:id="rId13"/>
    <p:sldId id="318" r:id="rId14"/>
    <p:sldId id="319" r:id="rId15"/>
    <p:sldId id="321" r:id="rId16"/>
    <p:sldId id="325" r:id="rId17"/>
    <p:sldId id="324" r:id="rId18"/>
    <p:sldId id="323" r:id="rId19"/>
    <p:sldId id="300" r:id="rId2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A84"/>
    <a:srgbClr val="FECA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es-Göran Lang" userId="007761e3fb955b81" providerId="LiveId" clId="{A7C45835-94E3-4614-A0B5-541A6E8BA67D}"/>
    <pc:docChg chg="modSld">
      <pc:chgData name="Claes-Göran Lang" userId="007761e3fb955b81" providerId="LiveId" clId="{A7C45835-94E3-4614-A0B5-541A6E8BA67D}" dt="2024-09-04T08:40:27.520" v="20" actId="20577"/>
      <pc:docMkLst>
        <pc:docMk/>
      </pc:docMkLst>
      <pc:sldChg chg="modSp mod">
        <pc:chgData name="Claes-Göran Lang" userId="007761e3fb955b81" providerId="LiveId" clId="{A7C45835-94E3-4614-A0B5-541A6E8BA67D}" dt="2024-09-04T08:40:27.520" v="20" actId="20577"/>
        <pc:sldMkLst>
          <pc:docMk/>
          <pc:sldMk cId="4073613539" sldId="315"/>
        </pc:sldMkLst>
        <pc:spChg chg="mod">
          <ac:chgData name="Claes-Göran Lang" userId="007761e3fb955b81" providerId="LiveId" clId="{A7C45835-94E3-4614-A0B5-541A6E8BA67D}" dt="2024-09-04T08:40:27.520" v="20" actId="20577"/>
          <ac:spMkLst>
            <pc:docMk/>
            <pc:sldMk cId="4073613539" sldId="315"/>
            <ac:spMk id="5" creationId="{C6DB8A93-DB6F-41FE-8305-5C14B1F918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F5A7A-392D-43CF-8930-3E2A5D834A8B}" type="datetimeFigureOut">
              <a:rPr lang="sv-SE" smtClean="0"/>
              <a:t>2024-09-04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05765-96C3-4068-9BDF-43B3F9AA2537}" type="slidenum">
              <a:rPr lang="sv-SE" smtClean="0"/>
              <a:t>‹#›</a:t>
            </a:fld>
            <a:endParaRPr lang="sv-SE"/>
          </a:p>
        </p:txBody>
      </p:sp>
    </p:spTree>
    <p:extLst>
      <p:ext uri="{BB962C8B-B14F-4D97-AF65-F5344CB8AC3E}">
        <p14:creationId xmlns:p14="http://schemas.microsoft.com/office/powerpoint/2010/main" val="68969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D9F05765-96C3-4068-9BDF-43B3F9AA2537}" type="slidenum">
              <a:rPr lang="sv-SE" smtClean="0"/>
              <a:t>2</a:t>
            </a:fld>
            <a:endParaRPr lang="sv-SE"/>
          </a:p>
        </p:txBody>
      </p:sp>
    </p:spTree>
    <p:extLst>
      <p:ext uri="{BB962C8B-B14F-4D97-AF65-F5344CB8AC3E}">
        <p14:creationId xmlns:p14="http://schemas.microsoft.com/office/powerpoint/2010/main" val="2420716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6</a:t>
            </a:fld>
            <a:endParaRPr lang="sv-SE"/>
          </a:p>
        </p:txBody>
      </p:sp>
    </p:spTree>
    <p:extLst>
      <p:ext uri="{BB962C8B-B14F-4D97-AF65-F5344CB8AC3E}">
        <p14:creationId xmlns:p14="http://schemas.microsoft.com/office/powerpoint/2010/main" val="1809241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7</a:t>
            </a:fld>
            <a:endParaRPr lang="sv-SE"/>
          </a:p>
        </p:txBody>
      </p:sp>
    </p:spTree>
    <p:extLst>
      <p:ext uri="{BB962C8B-B14F-4D97-AF65-F5344CB8AC3E}">
        <p14:creationId xmlns:p14="http://schemas.microsoft.com/office/powerpoint/2010/main" val="4031544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8</a:t>
            </a:fld>
            <a:endParaRPr lang="sv-SE"/>
          </a:p>
        </p:txBody>
      </p:sp>
    </p:spTree>
    <p:extLst>
      <p:ext uri="{BB962C8B-B14F-4D97-AF65-F5344CB8AC3E}">
        <p14:creationId xmlns:p14="http://schemas.microsoft.com/office/powerpoint/2010/main" val="26920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9</a:t>
            </a:fld>
            <a:endParaRPr lang="sv-SE"/>
          </a:p>
        </p:txBody>
      </p:sp>
    </p:spTree>
    <p:extLst>
      <p:ext uri="{BB962C8B-B14F-4D97-AF65-F5344CB8AC3E}">
        <p14:creationId xmlns:p14="http://schemas.microsoft.com/office/powerpoint/2010/main" val="685566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10</a:t>
            </a:fld>
            <a:endParaRPr lang="sv-SE"/>
          </a:p>
        </p:txBody>
      </p:sp>
    </p:spTree>
    <p:extLst>
      <p:ext uri="{BB962C8B-B14F-4D97-AF65-F5344CB8AC3E}">
        <p14:creationId xmlns:p14="http://schemas.microsoft.com/office/powerpoint/2010/main" val="417646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11</a:t>
            </a:fld>
            <a:endParaRPr lang="sv-SE"/>
          </a:p>
        </p:txBody>
      </p:sp>
    </p:spTree>
    <p:extLst>
      <p:ext uri="{BB962C8B-B14F-4D97-AF65-F5344CB8AC3E}">
        <p14:creationId xmlns:p14="http://schemas.microsoft.com/office/powerpoint/2010/main" val="3748787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12</a:t>
            </a:fld>
            <a:endParaRPr lang="sv-SE"/>
          </a:p>
        </p:txBody>
      </p:sp>
    </p:spTree>
    <p:extLst>
      <p:ext uri="{BB962C8B-B14F-4D97-AF65-F5344CB8AC3E}">
        <p14:creationId xmlns:p14="http://schemas.microsoft.com/office/powerpoint/2010/main" val="2798129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13</a:t>
            </a:fld>
            <a:endParaRPr lang="sv-SE"/>
          </a:p>
        </p:txBody>
      </p:sp>
    </p:spTree>
    <p:extLst>
      <p:ext uri="{BB962C8B-B14F-4D97-AF65-F5344CB8AC3E}">
        <p14:creationId xmlns:p14="http://schemas.microsoft.com/office/powerpoint/2010/main" val="3456831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9F05765-96C3-4068-9BDF-43B3F9AA2537}" type="slidenum">
              <a:rPr lang="sv-SE" smtClean="0"/>
              <a:t>14</a:t>
            </a:fld>
            <a:endParaRPr lang="sv-SE"/>
          </a:p>
        </p:txBody>
      </p:sp>
    </p:spTree>
    <p:extLst>
      <p:ext uri="{BB962C8B-B14F-4D97-AF65-F5344CB8AC3E}">
        <p14:creationId xmlns:p14="http://schemas.microsoft.com/office/powerpoint/2010/main" val="1086695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D9F05765-96C3-4068-9BDF-43B3F9AA2537}" type="slidenum">
              <a:rPr lang="sv-SE" smtClean="0"/>
              <a:t>15</a:t>
            </a:fld>
            <a:endParaRPr lang="sv-SE"/>
          </a:p>
        </p:txBody>
      </p:sp>
    </p:spTree>
    <p:extLst>
      <p:ext uri="{BB962C8B-B14F-4D97-AF65-F5344CB8AC3E}">
        <p14:creationId xmlns:p14="http://schemas.microsoft.com/office/powerpoint/2010/main" val="2420716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294335-1F68-4365-B505-5F29282696C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26C440F-5B0A-414C-9BCE-EB6E0C0844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7F8E2DD-CAA4-45E7-A363-A459C0793070}"/>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0ECCA8BC-5BDB-4419-BD35-D7C46514DE9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7E846E9-A0A9-482E-99E2-CE225CA19873}"/>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1160178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10CA78-BB87-4EA1-AFA7-8C568D9757D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A4AA3F5-E127-4CAD-92C4-B7C1FA5472D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CC3F91B-4325-4383-8E93-D46DBC22FCDE}"/>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1353CD40-DB73-4FB6-84FC-98542261821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102FA12-AAB4-4E91-AFDF-C163E5DB533C}"/>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237337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D330C2-2645-45FC-BCBC-9265D646A6F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BD0774F-D037-49BD-A378-FA5F59849A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B8AF2DB-54DC-423E-872B-BA39AB9592D7}"/>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C5481D62-069C-4BDF-9584-BC4DCF935E0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7677B76-6F41-4CB3-9497-E9016FBB64B4}"/>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345307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D5F42A-FF71-49BF-9B0B-F2850837C30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6EA35C5-F7EC-4171-8676-6C5EFBE0119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A162A4C-057E-4042-90E0-6D29C3C36E7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27BEF1E-666A-4E29-9F1D-F13AE3CB08F3}"/>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6" name="Platshållare för sidfot 5">
            <a:extLst>
              <a:ext uri="{FF2B5EF4-FFF2-40B4-BE49-F238E27FC236}">
                <a16:creationId xmlns:a16="http://schemas.microsoft.com/office/drawing/2014/main" id="{59DF3F3C-0E04-4947-A8CA-F635D923FA4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557389-1186-4463-93A6-0C7183957710}"/>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140576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FD23D6-2991-4012-9113-015990C5A6F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0E8BB80-AB05-42B6-B098-AF5E268808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6EE98A5-77A9-493D-AFF1-03150B187FB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1F246F0-064C-43C9-BBB0-D0C07A1417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FBFEC19-AB1B-44E6-86E6-0316B8C8C54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99F663E-09FA-4D5E-B0F6-F4A1FB0F3B42}"/>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8" name="Platshållare för sidfot 7">
            <a:extLst>
              <a:ext uri="{FF2B5EF4-FFF2-40B4-BE49-F238E27FC236}">
                <a16:creationId xmlns:a16="http://schemas.microsoft.com/office/drawing/2014/main" id="{9040086B-8221-4B2D-BE60-EAC362C2931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C16046A-FB15-47FE-B19C-93C77067BA72}"/>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2313626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66A7D4-4765-4FE6-89C5-F45B5EA7738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C214153-79C3-4DB8-934C-2F071DD1EC90}"/>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4" name="Platshållare för sidfot 3">
            <a:extLst>
              <a:ext uri="{FF2B5EF4-FFF2-40B4-BE49-F238E27FC236}">
                <a16:creationId xmlns:a16="http://schemas.microsoft.com/office/drawing/2014/main" id="{D283CC35-1718-46E4-9E51-E0041202161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7B8006E-EF9D-4BA1-A205-0748824523D1}"/>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468114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9D56483-47EE-4954-AB3A-5BAB0287B04B}"/>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3" name="Platshållare för sidfot 2">
            <a:extLst>
              <a:ext uri="{FF2B5EF4-FFF2-40B4-BE49-F238E27FC236}">
                <a16:creationId xmlns:a16="http://schemas.microsoft.com/office/drawing/2014/main" id="{043AA4C0-4CC8-4854-88A6-0A7E68F5100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DA360BA8-A1BC-4F8C-B0D4-2090F67ECC7A}"/>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1885636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A89EE2-D504-43C5-AEE0-1C0C79DA35D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7A3BF47-D794-4ACD-8896-9C75595EEA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E723642-889C-4FB7-9AA5-6C1FEAB43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03FD526-B4FE-485C-AD72-5E2BB491084F}"/>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6" name="Platshållare för sidfot 5">
            <a:extLst>
              <a:ext uri="{FF2B5EF4-FFF2-40B4-BE49-F238E27FC236}">
                <a16:creationId xmlns:a16="http://schemas.microsoft.com/office/drawing/2014/main" id="{2C9955E1-1EF6-472F-B3BA-DF48256A534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FCD3B81-83DE-42A1-A126-C7C348A47B6E}"/>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341621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404A02-6594-4B76-B5A9-BE2CC69A243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346E6C1-4236-4EEE-89C1-B3D6321631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C544044A-2380-412A-B521-6D7E3CB74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852A480-09EF-4DD5-936C-EF2B38205395}"/>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6" name="Platshållare för sidfot 5">
            <a:extLst>
              <a:ext uri="{FF2B5EF4-FFF2-40B4-BE49-F238E27FC236}">
                <a16:creationId xmlns:a16="http://schemas.microsoft.com/office/drawing/2014/main" id="{30163981-2E95-404A-8BE6-BAF8FAFB713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FD00ACA-9027-46AE-994C-15E60726BAB9}"/>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168896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371614-B40E-4289-9150-F5D08A19789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C1B3991-2FB4-417D-94D3-7A3B60C84CB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9D9AE83-BD50-408D-A3E9-2777C425D0AE}"/>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1D1F565C-CEC2-4621-9B1C-5E40971D82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A2B3D61-C121-45D0-8A5F-6D9CCC50FF22}"/>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2917401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D14C69C-EC1A-4501-BB1D-085135413FD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BE28C0B-EA8E-400E-9FCC-2AF00997958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E351E03-021E-40DD-A19F-C5263F2A9A38}"/>
              </a:ext>
            </a:extLst>
          </p:cNvPr>
          <p:cNvSpPr>
            <a:spLocks noGrp="1"/>
          </p:cNvSpPr>
          <p:nvPr>
            <p:ph type="dt" sz="half" idx="10"/>
          </p:nvPr>
        </p:nvSpPr>
        <p:spPr/>
        <p:txBody>
          <a:body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9B48FFCA-FB14-4E90-8E52-672CF21CB9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F1155AA-877E-4947-8152-6BAA03400CA2}"/>
              </a:ext>
            </a:extLst>
          </p:cNvPr>
          <p:cNvSpPr>
            <a:spLocks noGrp="1"/>
          </p:cNvSpPr>
          <p:nvPr>
            <p:ph type="sldNum" sz="quarter" idx="12"/>
          </p:nvPr>
        </p:nvSpPr>
        <p:spPr/>
        <p:txBody>
          <a:bodyPr/>
          <a:lstStyle/>
          <a:p>
            <a:fld id="{7A1FF6B5-0E17-4C02-85F3-C067F3D3BB79}" type="slidenum">
              <a:rPr lang="sv-SE" smtClean="0"/>
              <a:t>‹#›</a:t>
            </a:fld>
            <a:endParaRPr lang="sv-SE"/>
          </a:p>
        </p:txBody>
      </p:sp>
    </p:spTree>
    <p:extLst>
      <p:ext uri="{BB962C8B-B14F-4D97-AF65-F5344CB8AC3E}">
        <p14:creationId xmlns:p14="http://schemas.microsoft.com/office/powerpoint/2010/main" val="2765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B2C682C-CB17-416D-B47A-37D28473B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4F5D7D4-FB7E-4FD3-99EB-756C77F16C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CF40FC6-FC4C-4CAB-B3CB-71B7FB2FDA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305ED-7D0F-4D8A-B2F4-A3BC785546B2}" type="datetimeFigureOut">
              <a:rPr lang="sv-SE" smtClean="0"/>
              <a:t>2024-09-04</a:t>
            </a:fld>
            <a:endParaRPr lang="sv-SE"/>
          </a:p>
        </p:txBody>
      </p:sp>
      <p:sp>
        <p:nvSpPr>
          <p:cNvPr id="5" name="Platshållare för sidfot 4">
            <a:extLst>
              <a:ext uri="{FF2B5EF4-FFF2-40B4-BE49-F238E27FC236}">
                <a16:creationId xmlns:a16="http://schemas.microsoft.com/office/drawing/2014/main" id="{97CEC539-17E2-436A-8B2C-E29177132D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6117FF99-4EBA-4D6B-910B-C8D19540D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FF6B5-0E17-4C02-85F3-C067F3D3BB79}" type="slidenum">
              <a:rPr lang="sv-SE" smtClean="0"/>
              <a:t>‹#›</a:t>
            </a:fld>
            <a:endParaRPr lang="sv-SE"/>
          </a:p>
        </p:txBody>
      </p:sp>
    </p:spTree>
    <p:extLst>
      <p:ext uri="{BB962C8B-B14F-4D97-AF65-F5344CB8AC3E}">
        <p14:creationId xmlns:p14="http://schemas.microsoft.com/office/powerpoint/2010/main" val="307936950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0" y="4388385"/>
            <a:ext cx="12192000" cy="1470025"/>
          </a:xfrm>
        </p:spPr>
        <p:txBody>
          <a:bodyPr>
            <a:noAutofit/>
          </a:bodyPr>
          <a:lstStyle/>
          <a:p>
            <a:r>
              <a:rPr lang="sv-SE" sz="4400" b="1">
                <a:solidFill>
                  <a:srgbClr val="143A84"/>
                </a:solidFill>
                <a:latin typeface="Arial"/>
                <a:cs typeface="Arial"/>
              </a:rPr>
              <a:t>NYA REGLER, </a:t>
            </a:r>
            <a:br>
              <a:rPr lang="sv-SE" sz="4400" b="1">
                <a:solidFill>
                  <a:srgbClr val="143A84"/>
                </a:solidFill>
                <a:latin typeface="Arial"/>
                <a:cs typeface="Arial"/>
              </a:rPr>
            </a:br>
            <a:r>
              <a:rPr lang="sv-SE" sz="4400" b="1">
                <a:solidFill>
                  <a:srgbClr val="143A84"/>
                </a:solidFill>
                <a:latin typeface="Arial"/>
                <a:cs typeface="Arial"/>
              </a:rPr>
              <a:t>REGELTOLKNINGAR </a:t>
            </a:r>
            <a:br>
              <a:rPr lang="sv-SE" sz="4400" b="1">
                <a:latin typeface="Arial" panose="020B0604020202020204" pitchFamily="34" charset="0"/>
                <a:cs typeface="Arial" panose="020B0604020202020204" pitchFamily="34" charset="0"/>
              </a:rPr>
            </a:br>
            <a:r>
              <a:rPr lang="sv-SE" sz="4400" b="1">
                <a:solidFill>
                  <a:srgbClr val="143A84"/>
                </a:solidFill>
                <a:latin typeface="Arial"/>
                <a:cs typeface="Arial"/>
              </a:rPr>
              <a:t>OCH DIREKTIV </a:t>
            </a:r>
            <a:br>
              <a:rPr lang="sv-SE" sz="4400" b="1">
                <a:solidFill>
                  <a:srgbClr val="143A84"/>
                </a:solidFill>
                <a:latin typeface="Arial"/>
                <a:cs typeface="Arial"/>
              </a:rPr>
            </a:br>
            <a:r>
              <a:rPr lang="sv-SE" sz="4400" b="1">
                <a:solidFill>
                  <a:srgbClr val="143A84"/>
                </a:solidFill>
                <a:latin typeface="Arial"/>
                <a:cs typeface="Arial"/>
              </a:rPr>
              <a:t>INFÖR SÄSONGEN 2024</a:t>
            </a:r>
            <a:br>
              <a:rPr lang="sv-SE" sz="4400" b="1">
                <a:latin typeface="Arial" panose="020B0604020202020204" pitchFamily="34" charset="0"/>
                <a:cs typeface="Arial" panose="020B0604020202020204" pitchFamily="34" charset="0"/>
              </a:rPr>
            </a:br>
            <a:r>
              <a:rPr lang="sv-SE" sz="2800" b="1">
                <a:solidFill>
                  <a:srgbClr val="143A84"/>
                </a:solidFill>
                <a:latin typeface="Arial"/>
                <a:cs typeface="Arial"/>
              </a:rPr>
              <a:t>Sammanfattning</a:t>
            </a:r>
          </a:p>
        </p:txBody>
      </p:sp>
      <p:pic>
        <p:nvPicPr>
          <p:cNvPr id="5" name="Bildobjekt 4" descr="Svenska_Handbollforbundet_cmyk_blu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7085" y="662179"/>
            <a:ext cx="1717831" cy="2023224"/>
          </a:xfrm>
          <a:prstGeom prst="rect">
            <a:avLst/>
          </a:prstGeom>
        </p:spPr>
      </p:pic>
    </p:spTree>
    <p:extLst>
      <p:ext uri="{BB962C8B-B14F-4D97-AF65-F5344CB8AC3E}">
        <p14:creationId xmlns:p14="http://schemas.microsoft.com/office/powerpoint/2010/main" val="791422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3AD964-7853-52FD-953F-97870A36B020}"/>
              </a:ext>
            </a:extLst>
          </p:cNvPr>
          <p:cNvSpPr txBox="1">
            <a:spLocks/>
          </p:cNvSpPr>
          <p:nvPr/>
        </p:nvSpPr>
        <p:spPr>
          <a:xfrm>
            <a:off x="741008" y="229100"/>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NYA REGLER OCH ÄNDRINGAR FRÅN TIDIGARE REGELBOK</a:t>
            </a:r>
          </a:p>
        </p:txBody>
      </p:sp>
      <p:sp>
        <p:nvSpPr>
          <p:cNvPr id="3" name="Platshållare för innehåll 2">
            <a:extLst>
              <a:ext uri="{FF2B5EF4-FFF2-40B4-BE49-F238E27FC236}">
                <a16:creationId xmlns:a16="http://schemas.microsoft.com/office/drawing/2014/main" id="{F18CB86B-A9A3-3E36-093F-70F5900C40ED}"/>
              </a:ext>
            </a:extLst>
          </p:cNvPr>
          <p:cNvSpPr txBox="1">
            <a:spLocks/>
          </p:cNvSpPr>
          <p:nvPr/>
        </p:nvSpPr>
        <p:spPr>
          <a:xfrm>
            <a:off x="741008" y="1166018"/>
            <a:ext cx="9386082" cy="4525963"/>
          </a:xfrm>
          <a:prstGeom prst="rect">
            <a:avLst/>
          </a:prstGeom>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a:solidFill>
                <a:srgbClr val="032B73"/>
              </a:solidFill>
              <a:latin typeface="Arial"/>
              <a:cs typeface="Arial"/>
            </a:endParaRPr>
          </a:p>
          <a:p>
            <a:pPr>
              <a:spcAft>
                <a:spcPts val="1200"/>
              </a:spcAft>
            </a:pPr>
            <a:r>
              <a:rPr lang="sv-SE" altLang="sv-SE" sz="2400">
                <a:solidFill>
                  <a:srgbClr val="032B73"/>
                </a:solidFill>
                <a:latin typeface="Arial"/>
                <a:cs typeface="Arial"/>
              </a:rPr>
              <a:t>Årets regelbok innehåller inte så många nya regler eller ändringar</a:t>
            </a:r>
          </a:p>
          <a:p>
            <a:pPr>
              <a:spcAft>
                <a:spcPts val="1200"/>
              </a:spcAft>
            </a:pPr>
            <a:r>
              <a:rPr lang="sv-SE" altLang="sv-SE" sz="2400">
                <a:solidFill>
                  <a:srgbClr val="032B73"/>
                </a:solidFill>
                <a:latin typeface="Arial"/>
                <a:cs typeface="Arial"/>
              </a:rPr>
              <a:t>På följande sidor redovisas de ändringar som är av vikt. Utöver dessa har det gjorts mindre ändringar, exempelvis rättningar av stavfel, språkförbättringar och ändringar av hänvisningar. Dessa redovisas ej här. </a:t>
            </a:r>
          </a:p>
        </p:txBody>
      </p:sp>
    </p:spTree>
    <p:extLst>
      <p:ext uri="{BB962C8B-B14F-4D97-AF65-F5344CB8AC3E}">
        <p14:creationId xmlns:p14="http://schemas.microsoft.com/office/powerpoint/2010/main" val="838397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REGEL 8, Bestraffningar</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127336"/>
            <a:ext cx="10636854"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sv-SE" altLang="sv-SE" sz="2400">
                <a:solidFill>
                  <a:srgbClr val="032B73"/>
                </a:solidFill>
                <a:latin typeface="Arial"/>
                <a:cs typeface="Arial"/>
              </a:rPr>
              <a:t>I regel 8 som tar upp bestraffningar, så har det gjorts tillägg som är av betydelse, främst situationer som numera leder till en direkt utvisning, bland annat följande: </a:t>
            </a:r>
          </a:p>
          <a:p>
            <a:pPr>
              <a:spcAft>
                <a:spcPts val="1200"/>
              </a:spcAft>
            </a:pPr>
            <a:r>
              <a:rPr lang="sv-SE" altLang="sv-SE" sz="2400">
                <a:solidFill>
                  <a:srgbClr val="032B73"/>
                </a:solidFill>
                <a:latin typeface="Arial"/>
                <a:cs typeface="Arial"/>
              </a:rPr>
              <a:t>En simulation, dvs. en ren filmning (8:8 g). Provokationer och överreaktioner bestraffas fortfarande progressivt.</a:t>
            </a:r>
          </a:p>
          <a:p>
            <a:pPr>
              <a:spcAft>
                <a:spcPts val="1200"/>
              </a:spcAft>
            </a:pPr>
            <a:r>
              <a:rPr lang="sv-SE" altLang="sv-SE" sz="2400">
                <a:solidFill>
                  <a:srgbClr val="032B73"/>
                </a:solidFill>
                <a:latin typeface="Arial"/>
                <a:cs typeface="Arial"/>
              </a:rPr>
              <a:t>Vissa fotsituationer (8:8 e)</a:t>
            </a:r>
          </a:p>
          <a:p>
            <a:pPr>
              <a:spcAft>
                <a:spcPts val="1200"/>
              </a:spcAft>
            </a:pPr>
            <a:r>
              <a:rPr lang="sv-SE" altLang="sv-SE" sz="2400">
                <a:solidFill>
                  <a:srgbClr val="032B73"/>
                </a:solidFill>
                <a:latin typeface="Arial"/>
                <a:cs typeface="Arial"/>
              </a:rPr>
              <a:t>Situationer som helt förhindrar utförande av kast (8:8 f)</a:t>
            </a:r>
          </a:p>
          <a:p>
            <a:pPr>
              <a:spcAft>
                <a:spcPts val="1200"/>
              </a:spcAft>
            </a:pPr>
            <a:r>
              <a:rPr lang="sv-SE" altLang="sv-SE" sz="2400">
                <a:solidFill>
                  <a:srgbClr val="032B73"/>
                </a:solidFill>
                <a:latin typeface="Arial"/>
                <a:cs typeface="Arial"/>
              </a:rPr>
              <a:t>När en utespelare går in i målgården och blockerar eller fångar ett skott mot tomt mål (8:7 h)</a:t>
            </a:r>
          </a:p>
          <a:p>
            <a:pPr marL="0" indent="0">
              <a:spcAft>
                <a:spcPts val="1200"/>
              </a:spcAft>
              <a:buNone/>
            </a:pPr>
            <a:endParaRPr lang="sv-SE" sz="1800" spc="-10">
              <a:effectLst/>
              <a:highlight>
                <a:srgbClr val="FFFF00"/>
              </a:highlight>
              <a:latin typeface="Georgia" panose="02040502050405020303" pitchFamily="18" charset="0"/>
              <a:ea typeface="Garamond" panose="02020404030301010803" pitchFamily="18" charset="0"/>
              <a:cs typeface="Garamond" panose="02020404030301010803" pitchFamily="18" charset="0"/>
            </a:endParaRPr>
          </a:p>
        </p:txBody>
      </p:sp>
    </p:spTree>
    <p:extLst>
      <p:ext uri="{BB962C8B-B14F-4D97-AF65-F5344CB8AC3E}">
        <p14:creationId xmlns:p14="http://schemas.microsoft.com/office/powerpoint/2010/main" val="348162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REGEL 8, Bestraffningar</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127336"/>
            <a:ext cx="10636854"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sv-SE" altLang="sv-SE" sz="2400">
                <a:solidFill>
                  <a:srgbClr val="032B73"/>
                </a:solidFill>
                <a:latin typeface="Arial"/>
                <a:cs typeface="Arial"/>
              </a:rPr>
              <a:t>Regel 8:9 e, som tar upp situationen där en frikastskytt träffar försvararens huvud, ändras till att endast gälla vid utförande av frikast efter slutsignal. </a:t>
            </a:r>
          </a:p>
          <a:p>
            <a:pPr marL="0" indent="0">
              <a:spcAft>
                <a:spcPts val="1200"/>
              </a:spcAft>
              <a:buNone/>
            </a:pPr>
            <a:r>
              <a:rPr lang="sv-SE" altLang="sv-SE" sz="2400">
                <a:solidFill>
                  <a:srgbClr val="032B73"/>
                </a:solidFill>
                <a:latin typeface="Arial"/>
                <a:cs typeface="Arial"/>
              </a:rPr>
              <a:t>Med slutsignal menas här slutsignal i båda halvlekarna och ev. förlängningshalvlekar. </a:t>
            </a:r>
            <a:endParaRPr lang="sv-SE" sz="1800" spc="-10">
              <a:effectLst/>
              <a:highlight>
                <a:srgbClr val="FFFF00"/>
              </a:highlight>
              <a:latin typeface="Georgia" panose="02040502050405020303" pitchFamily="18" charset="0"/>
              <a:ea typeface="Garamond" panose="02020404030301010803" pitchFamily="18" charset="0"/>
              <a:cs typeface="Garamond" panose="02020404030301010803" pitchFamily="18" charset="0"/>
            </a:endParaRPr>
          </a:p>
        </p:txBody>
      </p:sp>
    </p:spTree>
    <p:extLst>
      <p:ext uri="{BB962C8B-B14F-4D97-AF65-F5344CB8AC3E}">
        <p14:creationId xmlns:p14="http://schemas.microsoft.com/office/powerpoint/2010/main" val="4278115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REGLEMENTE RÖRANDE AVBYTAROMRÅDET</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211557"/>
            <a:ext cx="10636854"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139190" indent="0">
              <a:lnSpc>
                <a:spcPct val="96000"/>
              </a:lnSpc>
              <a:spcBef>
                <a:spcPts val="1180"/>
              </a:spcBef>
              <a:buSzPts val="1500"/>
              <a:buNone/>
              <a:tabLst>
                <a:tab pos="974725" algn="l"/>
                <a:tab pos="975360" algn="l"/>
              </a:tabLst>
            </a:pPr>
            <a:r>
              <a:rPr lang="sv-SE" altLang="sv-SE" sz="2400">
                <a:solidFill>
                  <a:srgbClr val="032B73"/>
                </a:solidFill>
                <a:latin typeface="Arial"/>
                <a:cs typeface="Arial"/>
              </a:rPr>
              <a:t>Det ska återigen finnas en linje som avgränsar </a:t>
            </a:r>
            <a:r>
              <a:rPr lang="sv-SE" altLang="sv-SE" sz="2400" err="1">
                <a:solidFill>
                  <a:srgbClr val="032B73"/>
                </a:solidFill>
                <a:latin typeface="Arial"/>
                <a:cs typeface="Arial"/>
              </a:rPr>
              <a:t>coachingzonen</a:t>
            </a:r>
            <a:r>
              <a:rPr lang="sv-SE" altLang="sv-SE" sz="2400">
                <a:solidFill>
                  <a:srgbClr val="032B73"/>
                </a:solidFill>
                <a:latin typeface="Arial"/>
                <a:cs typeface="Arial"/>
              </a:rPr>
              <a:t>. Den ska tejpas om den inte finns målad. Placeringen är 8 meter från yttre mållinjen (12 meter från mittlinjen på en fullstor plan). Linjen målas/tejpas utanför planen så att den ansluter till sidlinjen. </a:t>
            </a:r>
          </a:p>
          <a:p>
            <a:pPr marL="0" marR="1139190" indent="0">
              <a:lnSpc>
                <a:spcPct val="96000"/>
              </a:lnSpc>
              <a:spcBef>
                <a:spcPts val="1180"/>
              </a:spcBef>
              <a:buSzPts val="1500"/>
              <a:buNone/>
              <a:tabLst>
                <a:tab pos="974725" algn="l"/>
                <a:tab pos="975360" algn="l"/>
              </a:tabLst>
            </a:pPr>
            <a:r>
              <a:rPr lang="sv-SE" altLang="sv-SE" sz="2400">
                <a:solidFill>
                  <a:srgbClr val="032B73"/>
                </a:solidFill>
                <a:latin typeface="Arial"/>
                <a:cs typeface="Arial"/>
              </a:rPr>
              <a:t>Ledare och spelare får inte befinna sig nedanför denna linje. </a:t>
            </a:r>
          </a:p>
          <a:p>
            <a:pPr marL="0" marR="1139190" indent="0">
              <a:lnSpc>
                <a:spcPct val="96000"/>
              </a:lnSpc>
              <a:spcBef>
                <a:spcPts val="1180"/>
              </a:spcBef>
              <a:buSzPts val="1500"/>
              <a:buNone/>
              <a:tabLst>
                <a:tab pos="974725" algn="l"/>
                <a:tab pos="975360" algn="l"/>
              </a:tabLst>
            </a:pPr>
            <a:r>
              <a:rPr lang="sv-SE" altLang="sv-SE" sz="2400">
                <a:solidFill>
                  <a:srgbClr val="032B73"/>
                </a:solidFill>
                <a:latin typeface="Arial"/>
                <a:cs typeface="Arial"/>
              </a:rPr>
              <a:t>(Reglemente rörande avbytarområdet, punkt 1)</a:t>
            </a:r>
          </a:p>
          <a:p>
            <a:pPr marL="0" marR="1139190" indent="0">
              <a:lnSpc>
                <a:spcPct val="96000"/>
              </a:lnSpc>
              <a:spcBef>
                <a:spcPts val="1180"/>
              </a:spcBef>
              <a:buSzPts val="1500"/>
              <a:buNone/>
              <a:tabLst>
                <a:tab pos="974725" algn="l"/>
                <a:tab pos="975360" algn="l"/>
              </a:tabLst>
            </a:pPr>
            <a:endParaRPr lang="sv-SE" altLang="sv-SE" sz="2400">
              <a:solidFill>
                <a:srgbClr val="032B73"/>
              </a:solidFill>
              <a:latin typeface="Arial"/>
              <a:cs typeface="Arial"/>
            </a:endParaRPr>
          </a:p>
        </p:txBody>
      </p:sp>
    </p:spTree>
    <p:extLst>
      <p:ext uri="{BB962C8B-B14F-4D97-AF65-F5344CB8AC3E}">
        <p14:creationId xmlns:p14="http://schemas.microsoft.com/office/powerpoint/2010/main" val="322607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RIKTLINJER OCH TOLKNINGAR</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1" y="1211557"/>
            <a:ext cx="10961707"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1139190" indent="0">
              <a:lnSpc>
                <a:spcPct val="96000"/>
              </a:lnSpc>
              <a:spcBef>
                <a:spcPts val="1180"/>
              </a:spcBef>
              <a:buSzPts val="1500"/>
              <a:buNone/>
              <a:tabLst>
                <a:tab pos="974725" algn="l"/>
                <a:tab pos="975360" algn="l"/>
              </a:tabLst>
            </a:pPr>
            <a:r>
              <a:rPr lang="sv-SE" altLang="sv-SE" sz="2400">
                <a:solidFill>
                  <a:srgbClr val="032B73"/>
                </a:solidFill>
                <a:latin typeface="Arial"/>
                <a:cs typeface="Arial"/>
              </a:rPr>
              <a:t>Under riktlinjer och tolkningar, punkten ”Beträda spelplanen”, har det införts nya definitioner av vad som är felaktigt byte och när tillkommande spelare (spelare som beträder planen utan byte) är på planen. Dessa är som följer:</a:t>
            </a:r>
          </a:p>
          <a:p>
            <a:pPr marL="0" indent="0">
              <a:buNone/>
            </a:pPr>
            <a:endParaRPr lang="sv-SE" sz="2400">
              <a:effectLst/>
              <a:latin typeface="Arial" panose="020B0604020202020204" pitchFamily="34" charset="0"/>
              <a:ea typeface="Georgia" panose="02040502050405020303" pitchFamily="18" charset="0"/>
              <a:cs typeface="Arial" panose="020B0604020202020204" pitchFamily="34" charset="0"/>
            </a:endParaRPr>
          </a:p>
          <a:p>
            <a:pPr marL="614045" marR="1279525">
              <a:spcBef>
                <a:spcPts val="5"/>
              </a:spcBef>
              <a:spcAft>
                <a:spcPts val="0"/>
              </a:spcAft>
            </a:pPr>
            <a:r>
              <a:rPr lang="sv-SE" sz="2400">
                <a:solidFill>
                  <a:srgbClr val="143A84"/>
                </a:solidFill>
                <a:effectLst/>
                <a:latin typeface="Arial" panose="020B0604020202020204" pitchFamily="34" charset="0"/>
                <a:ea typeface="Georgia" panose="02040502050405020303" pitchFamily="18" charset="0"/>
                <a:cs typeface="Arial" panose="020B0604020202020204" pitchFamily="34" charset="0"/>
              </a:rPr>
              <a:t>Ett felaktigt byte uppkommer om både spelaren som lämnar och spelaren som kommer in på spelplanen har minst en fot på spelplanen samtidigt. </a:t>
            </a:r>
          </a:p>
          <a:p>
            <a:pPr marL="614045" marR="1279525">
              <a:spcBef>
                <a:spcPts val="5"/>
              </a:spcBef>
              <a:spcAft>
                <a:spcPts val="0"/>
              </a:spcAft>
            </a:pPr>
            <a:r>
              <a:rPr lang="sv-SE" sz="2400">
                <a:solidFill>
                  <a:srgbClr val="143A84"/>
                </a:solidFill>
                <a:effectLst/>
                <a:latin typeface="Arial" panose="020B0604020202020204" pitchFamily="34" charset="0"/>
                <a:ea typeface="Georgia" panose="02040502050405020303" pitchFamily="18" charset="0"/>
                <a:cs typeface="Arial" panose="020B0604020202020204" pitchFamily="34" charset="0"/>
              </a:rPr>
              <a:t>Att beträda spelplanen som tillkommande spelare uppkommer när spelaren har båda fötterna på spelplanen och ingen lagkamrat lämnar spelplanen. </a:t>
            </a:r>
          </a:p>
          <a:p>
            <a:pPr marL="614045" marR="1279525">
              <a:spcBef>
                <a:spcPts val="5"/>
              </a:spcBef>
              <a:spcAft>
                <a:spcPts val="0"/>
              </a:spcAft>
            </a:pPr>
            <a:r>
              <a:rPr lang="sv-SE" sz="2400">
                <a:solidFill>
                  <a:srgbClr val="143A84"/>
                </a:solidFill>
                <a:effectLst/>
                <a:latin typeface="Arial" panose="020B0604020202020204" pitchFamily="34" charset="0"/>
                <a:ea typeface="Georgia" panose="02040502050405020303" pitchFamily="18" charset="0"/>
                <a:cs typeface="Arial" panose="020B0604020202020204" pitchFamily="34" charset="0"/>
              </a:rPr>
              <a:t>Överträdelse av avbytarlinjerna uppkommer när en spelare som lämnar eller beträder spelplanen har både fötterna på fel sida av avbytarlinjen eller mittlinjen. </a:t>
            </a:r>
          </a:p>
          <a:p>
            <a:pPr marL="0" marR="1139190" indent="0">
              <a:lnSpc>
                <a:spcPct val="96000"/>
              </a:lnSpc>
              <a:spcBef>
                <a:spcPts val="1180"/>
              </a:spcBef>
              <a:buSzPts val="1500"/>
              <a:buNone/>
              <a:tabLst>
                <a:tab pos="974725" algn="l"/>
                <a:tab pos="975360" algn="l"/>
              </a:tabLst>
            </a:pPr>
            <a:endParaRPr lang="sv-SE" altLang="sv-SE" sz="240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a:solidFill>
                <a:srgbClr val="032B73"/>
              </a:solidFill>
              <a:latin typeface="Arial"/>
              <a:cs typeface="Arial"/>
            </a:endParaRPr>
          </a:p>
        </p:txBody>
      </p:sp>
    </p:spTree>
    <p:extLst>
      <p:ext uri="{BB962C8B-B14F-4D97-AF65-F5344CB8AC3E}">
        <p14:creationId xmlns:p14="http://schemas.microsoft.com/office/powerpoint/2010/main" val="1104588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SHOOT-OUT – regler och utförande</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1" y="1211557"/>
            <a:ext cx="10961707"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759460" indent="0">
              <a:lnSpc>
                <a:spcPts val="3330"/>
              </a:lnSpc>
              <a:spcBef>
                <a:spcPts val="60"/>
              </a:spcBef>
              <a:buNone/>
            </a:pPr>
            <a:r>
              <a:rPr lang="sv-SE" altLang="sv-SE" sz="2400" dirty="0">
                <a:solidFill>
                  <a:srgbClr val="032B73"/>
                </a:solidFill>
                <a:latin typeface="Arial"/>
                <a:cs typeface="Arial"/>
              </a:rPr>
              <a:t>Här har ändringar gjorts språkmässigt i hela texten, men den egentliga regeländringen är:</a:t>
            </a:r>
          </a:p>
          <a:p>
            <a:pPr marL="0" marR="759460" indent="0">
              <a:lnSpc>
                <a:spcPts val="3330"/>
              </a:lnSpc>
              <a:spcBef>
                <a:spcPts val="60"/>
              </a:spcBef>
              <a:buNone/>
            </a:pPr>
            <a:endParaRPr lang="sv-SE" altLang="sv-SE" sz="2400" dirty="0">
              <a:solidFill>
                <a:srgbClr val="032B73"/>
              </a:solidFill>
              <a:latin typeface="Arial"/>
              <a:cs typeface="Arial"/>
            </a:endParaRPr>
          </a:p>
          <a:p>
            <a:pPr marR="759460">
              <a:lnSpc>
                <a:spcPts val="3330"/>
              </a:lnSpc>
              <a:spcBef>
                <a:spcPts val="60"/>
              </a:spcBef>
            </a:pPr>
            <a:r>
              <a:rPr lang="sv-SE" altLang="sv-SE" sz="2400" dirty="0">
                <a:solidFill>
                  <a:srgbClr val="032B73"/>
                </a:solidFill>
                <a:latin typeface="Arial"/>
                <a:cs typeface="Arial"/>
              </a:rPr>
              <a:t>Om ett lag har färre deltagarberättigade spelare än fem, så får man nu ändå lägga 5 försök, tidigare var regeln att man bara fick lägga lika många försök som antalet deltagarberättigade spelare.</a:t>
            </a:r>
          </a:p>
          <a:p>
            <a:pPr marR="759460">
              <a:lnSpc>
                <a:spcPts val="3330"/>
              </a:lnSpc>
              <a:spcBef>
                <a:spcPts val="60"/>
              </a:spcBef>
            </a:pPr>
            <a:endParaRPr lang="sv-SE" altLang="sv-SE" sz="2400" dirty="0">
              <a:solidFill>
                <a:srgbClr val="032B73"/>
              </a:solidFill>
              <a:latin typeface="Arial"/>
              <a:cs typeface="Arial"/>
            </a:endParaRPr>
          </a:p>
          <a:p>
            <a:pPr marL="0" marR="759460" indent="0">
              <a:lnSpc>
                <a:spcPts val="3330"/>
              </a:lnSpc>
              <a:spcBef>
                <a:spcPts val="60"/>
              </a:spcBef>
              <a:buNone/>
            </a:pPr>
            <a:r>
              <a:rPr lang="sv-SE" altLang="sv-SE" sz="2400" dirty="0">
                <a:solidFill>
                  <a:srgbClr val="032B73"/>
                </a:solidFill>
                <a:latin typeface="Arial"/>
                <a:cs typeface="Arial"/>
              </a:rPr>
              <a:t>Här får motståndarlaget göra samma anpassning, exempelvis använda fyra spelare för fem försök.</a:t>
            </a: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r>
              <a:rPr lang="sv-SE" altLang="sv-SE" sz="2400" dirty="0">
                <a:solidFill>
                  <a:srgbClr val="032B73"/>
                </a:solidFill>
                <a:latin typeface="Arial"/>
                <a:cs typeface="Arial"/>
              </a:rPr>
              <a:t>Efter varje runda om 5 försök, byter man turordning, dvs. vem som börjar. </a:t>
            </a: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2362754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78644A76-D776-31E4-D37A-DA27EAC1A6EF}"/>
              </a:ext>
            </a:extLst>
          </p:cNvPr>
          <p:cNvSpPr>
            <a:spLocks noGrp="1"/>
          </p:cNvSpPr>
          <p:nvPr/>
        </p:nvSpPr>
        <p:spPr>
          <a:xfrm>
            <a:off x="557464" y="498015"/>
            <a:ext cx="10515600" cy="3329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800" b="1" strike="sngStrike">
                <a:solidFill>
                  <a:srgbClr val="032B73"/>
                </a:solidFill>
                <a:latin typeface="Arial"/>
                <a:cs typeface="Arial"/>
              </a:rPr>
              <a:t>LONG STEP</a:t>
            </a:r>
            <a:r>
              <a:rPr lang="sv-SE" sz="2800" b="1">
                <a:solidFill>
                  <a:srgbClr val="032B73"/>
                </a:solidFill>
                <a:latin typeface="Arial"/>
                <a:cs typeface="Arial"/>
              </a:rPr>
              <a:t> EXTENDED LEG (Utsträckt ben)</a:t>
            </a:r>
            <a:endParaRPr lang="sv-SE" sz="2800" strike="sngStrike"/>
          </a:p>
        </p:txBody>
      </p:sp>
      <p:sp>
        <p:nvSpPr>
          <p:cNvPr id="5" name="Platshållare för innehåll 2">
            <a:extLst>
              <a:ext uri="{FF2B5EF4-FFF2-40B4-BE49-F238E27FC236}">
                <a16:creationId xmlns:a16="http://schemas.microsoft.com/office/drawing/2014/main" id="{C6DB8A93-DB6F-41FE-8305-5C14B1F91823}"/>
              </a:ext>
            </a:extLst>
          </p:cNvPr>
          <p:cNvSpPr>
            <a:spLocks noGrp="1"/>
          </p:cNvSpPr>
          <p:nvPr/>
        </p:nvSpPr>
        <p:spPr>
          <a:xfrm>
            <a:off x="557464" y="1076200"/>
            <a:ext cx="11077073" cy="528378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759460" indent="0">
              <a:lnSpc>
                <a:spcPts val="3329"/>
              </a:lnSpc>
              <a:spcBef>
                <a:spcPts val="60"/>
              </a:spcBef>
              <a:buNone/>
            </a:pPr>
            <a:r>
              <a:rPr lang="sv-SE" sz="2400" dirty="0">
                <a:solidFill>
                  <a:srgbClr val="032B73"/>
                </a:solidFill>
                <a:latin typeface="Arial"/>
                <a:cs typeface="Arial"/>
              </a:rPr>
              <a:t>Regeltolkning från IHF</a:t>
            </a:r>
            <a:endParaRPr lang="sv-SE" dirty="0"/>
          </a:p>
          <a:p>
            <a:pPr marL="0" indent="0">
              <a:buNone/>
            </a:pPr>
            <a:r>
              <a:rPr lang="sv-SE" sz="1800" dirty="0">
                <a:solidFill>
                  <a:srgbClr val="000000"/>
                </a:solidFill>
                <a:latin typeface="Arial"/>
                <a:ea typeface="+mn-lt"/>
                <a:cs typeface="+mn-lt"/>
              </a:rPr>
              <a:t>Man har nu helt gått ifrån termen ”Long step”. Detta p g a att det mer beskriver hur en försvararen rör sig även det som man avsett med ett farligt agerande av försvarare i kantsituationer. En spelare får röra sig hur han vill, det som ska hanteras är </a:t>
            </a:r>
            <a:r>
              <a:rPr lang="sv-SE" sz="1800" u="sng" dirty="0">
                <a:solidFill>
                  <a:srgbClr val="000000"/>
                </a:solidFill>
                <a:latin typeface="Arial"/>
                <a:ea typeface="+mn-lt"/>
                <a:cs typeface="+mn-lt"/>
              </a:rPr>
              <a:t>POSITIONEN när han försvarar</a:t>
            </a:r>
            <a:r>
              <a:rPr lang="sv-SE" sz="1800" dirty="0">
                <a:solidFill>
                  <a:srgbClr val="000000"/>
                </a:solidFill>
                <a:latin typeface="Arial"/>
                <a:ea typeface="+mn-lt"/>
                <a:cs typeface="+mn-lt"/>
              </a:rPr>
              <a:t>. </a:t>
            </a:r>
            <a:endParaRPr lang="sv-SE" sz="1800" dirty="0">
              <a:solidFill>
                <a:srgbClr val="032B73"/>
              </a:solidFill>
              <a:latin typeface="Arial"/>
              <a:cs typeface="Arial"/>
            </a:endParaRPr>
          </a:p>
          <a:p>
            <a:pPr marL="0" indent="0">
              <a:buNone/>
            </a:pPr>
            <a:endParaRPr lang="sv-SE" sz="1800" dirty="0">
              <a:solidFill>
                <a:srgbClr val="000000"/>
              </a:solidFill>
              <a:latin typeface="Arial"/>
              <a:ea typeface="+mn-lt"/>
              <a:cs typeface="+mn-lt"/>
            </a:endParaRPr>
          </a:p>
          <a:p>
            <a:pPr marL="0" indent="0">
              <a:buNone/>
            </a:pPr>
            <a:r>
              <a:rPr lang="sv-SE" sz="1800" dirty="0">
                <a:solidFill>
                  <a:srgbClr val="000000"/>
                </a:solidFill>
                <a:latin typeface="Arial"/>
                <a:ea typeface="+mn-lt"/>
                <a:cs typeface="+mn-lt"/>
              </a:rPr>
              <a:t>Det man nu talar om är då istället ”</a:t>
            </a:r>
            <a:r>
              <a:rPr lang="sv-SE" sz="1800" dirty="0" err="1">
                <a:solidFill>
                  <a:srgbClr val="000000"/>
                </a:solidFill>
                <a:latin typeface="Arial"/>
                <a:ea typeface="+mn-lt"/>
                <a:cs typeface="+mn-lt"/>
              </a:rPr>
              <a:t>extended</a:t>
            </a:r>
            <a:r>
              <a:rPr lang="sv-SE" sz="1800" dirty="0">
                <a:solidFill>
                  <a:srgbClr val="000000"/>
                </a:solidFill>
                <a:latin typeface="Arial"/>
                <a:ea typeface="+mn-lt"/>
                <a:cs typeface="+mn-lt"/>
              </a:rPr>
              <a:t> leg” vilket väl bäst på svenska blir ”utsträckt ben”. Detta är fortsatt inte tillåtet. Beskrivs bäst genom att en försvarare inte i tid hinner uppta normal försvarsposition utan sträcker ut sitt ben för att vanligen minska anfallarens vinkel. Detta bestraffas som tidigare om det leder till kontakt mellan anfallare och försvarare, 2 min eller DRK, beroende på effekt. </a:t>
            </a:r>
          </a:p>
          <a:p>
            <a:pPr marL="0" indent="0">
              <a:buNone/>
            </a:pPr>
            <a:endParaRPr lang="sv-SE" sz="1800" dirty="0">
              <a:solidFill>
                <a:srgbClr val="000000"/>
              </a:solidFill>
              <a:latin typeface="Arial"/>
              <a:ea typeface="+mn-lt"/>
              <a:cs typeface="+mn-lt"/>
            </a:endParaRPr>
          </a:p>
          <a:p>
            <a:pPr marL="0" indent="0">
              <a:buNone/>
            </a:pPr>
            <a:r>
              <a:rPr lang="sv-SE" sz="1800" dirty="0">
                <a:solidFill>
                  <a:srgbClr val="000000"/>
                </a:solidFill>
                <a:latin typeface="Arial"/>
                <a:ea typeface="+mn-lt"/>
                <a:cs typeface="+mn-lt"/>
              </a:rPr>
              <a:t>Om detta då leder till ”fot-på-fot” och effekt på anfallaren som delvis eller helt förlorar kroppskontroll så ska förseelsen bestraffas. Delvis förlust av kroppskontroll är 2 min och full är rött kort. Rött kort även vid skada i dessa situationer, vanligen stukade fötter. </a:t>
            </a:r>
            <a:endParaRPr lang="sv-SE" sz="1800" dirty="0">
              <a:latin typeface="Arial"/>
              <a:cs typeface="Calibri" panose="020F0502020204030204"/>
            </a:endParaRPr>
          </a:p>
          <a:p>
            <a:pPr marL="0" indent="0">
              <a:buNone/>
            </a:pPr>
            <a:endParaRPr lang="sv-SE" sz="1800" dirty="0">
              <a:solidFill>
                <a:srgbClr val="000000"/>
              </a:solidFill>
              <a:latin typeface="Arial"/>
              <a:ea typeface="+mn-lt"/>
              <a:cs typeface="+mn-lt"/>
            </a:endParaRPr>
          </a:p>
          <a:p>
            <a:pPr marL="0" indent="0">
              <a:buNone/>
            </a:pPr>
            <a:r>
              <a:rPr lang="sv-SE" sz="1800" dirty="0">
                <a:solidFill>
                  <a:srgbClr val="000000"/>
                </a:solidFill>
                <a:latin typeface="Arial"/>
                <a:ea typeface="+mn-lt"/>
                <a:cs typeface="+mn-lt"/>
              </a:rPr>
              <a:t>IHF anser att vi gått lite för långt i skyddandet av kastaren, men fortsatt gäller att utsträckt ben inte är ok. Justeringen innebär samtidigt att det i högre grad kan dömas offensiv foul när försvararen hinner uppta korrekt position och är på plats i tid och anfallaren orsakar kollisionen.</a:t>
            </a:r>
            <a:endParaRPr lang="sv-SE" sz="1800" dirty="0">
              <a:latin typeface="Arial"/>
              <a:cs typeface="Calibri" panose="020F0502020204030204"/>
            </a:endParaRPr>
          </a:p>
          <a:p>
            <a:pPr marR="759460">
              <a:lnSpc>
                <a:spcPts val="3329"/>
              </a:lnSpc>
              <a:spcBef>
                <a:spcPts val="60"/>
              </a:spcBef>
            </a:pPr>
            <a:endParaRPr lang="sv-SE" sz="2400" dirty="0">
              <a:solidFill>
                <a:srgbClr val="032B73"/>
              </a:solidFill>
              <a:latin typeface="Arial"/>
              <a:cs typeface="Arial"/>
            </a:endParaRPr>
          </a:p>
        </p:txBody>
      </p:sp>
    </p:spTree>
    <p:extLst>
      <p:ext uri="{BB962C8B-B14F-4D97-AF65-F5344CB8AC3E}">
        <p14:creationId xmlns:p14="http://schemas.microsoft.com/office/powerpoint/2010/main" val="4073613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0" y="1211557"/>
            <a:ext cx="11350729"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759460" indent="0">
              <a:lnSpc>
                <a:spcPts val="3330"/>
              </a:lnSpc>
              <a:spcBef>
                <a:spcPts val="60"/>
              </a:spcBef>
              <a:buNone/>
            </a:pPr>
            <a:r>
              <a:rPr lang="sv-SE" altLang="sv-SE" sz="2400">
                <a:solidFill>
                  <a:srgbClr val="032B73"/>
                </a:solidFill>
                <a:latin typeface="Arial"/>
                <a:cs typeface="Arial"/>
              </a:rPr>
              <a:t>Ändringar har gjorts av IHF i ”Bestämmelser rörande skydd och utrustning”. </a:t>
            </a:r>
          </a:p>
          <a:p>
            <a:pPr marR="759460">
              <a:lnSpc>
                <a:spcPts val="3330"/>
              </a:lnSpc>
              <a:spcBef>
                <a:spcPts val="60"/>
              </a:spcBef>
            </a:pPr>
            <a:r>
              <a:rPr lang="sv-SE" sz="1600" b="1" i="1">
                <a:effectLst/>
                <a:latin typeface="Arial" panose="020B0604020202020204" pitchFamily="34" charset="0"/>
                <a:ea typeface="Times New Roman" panose="02020603050405020304" pitchFamily="18" charset="0"/>
                <a:cs typeface="Arial" panose="020B0604020202020204" pitchFamily="34" charset="0"/>
              </a:rPr>
              <a:t>Under speldräkten får spelarna bära kompressionsplagg såsom shorts, </a:t>
            </a:r>
            <a:r>
              <a:rPr lang="sv-SE" sz="1600" b="1" i="1" err="1">
                <a:effectLst/>
                <a:latin typeface="Arial" panose="020B0604020202020204" pitchFamily="34" charset="0"/>
                <a:ea typeface="Times New Roman" panose="02020603050405020304" pitchFamily="18" charset="0"/>
                <a:cs typeface="Arial" panose="020B0604020202020204" pitchFamily="34" charset="0"/>
              </a:rPr>
              <a:t>leggings</a:t>
            </a:r>
            <a:r>
              <a:rPr lang="sv-SE" sz="1600" b="1" i="1">
                <a:effectLst/>
                <a:latin typeface="Arial" panose="020B0604020202020204" pitchFamily="34" charset="0"/>
                <a:ea typeface="Times New Roman" panose="02020603050405020304" pitchFamily="18" charset="0"/>
                <a:cs typeface="Arial" panose="020B0604020202020204" pitchFamily="34" charset="0"/>
              </a:rPr>
              <a:t> eller långärmade tröjor.</a:t>
            </a:r>
          </a:p>
          <a:p>
            <a:pPr marL="0" marR="759460" indent="0">
              <a:lnSpc>
                <a:spcPts val="3330"/>
              </a:lnSpc>
              <a:spcBef>
                <a:spcPts val="60"/>
              </a:spcBef>
              <a:buNone/>
            </a:pPr>
            <a:r>
              <a:rPr lang="sv-SE" sz="1600">
                <a:latin typeface="Arial" panose="020B0604020202020204" pitchFamily="34" charset="0"/>
                <a:ea typeface="Times New Roman" panose="02020603050405020304" pitchFamily="18" charset="0"/>
                <a:cs typeface="Arial" panose="020B0604020202020204" pitchFamily="34" charset="0"/>
              </a:rPr>
              <a:t>Kommentar: Det är numera tillåtet att bära långa </a:t>
            </a:r>
            <a:r>
              <a:rPr lang="sv-SE" sz="1600" err="1">
                <a:latin typeface="Arial" panose="020B0604020202020204" pitchFamily="34" charset="0"/>
                <a:ea typeface="Times New Roman" panose="02020603050405020304" pitchFamily="18" charset="0"/>
                <a:cs typeface="Arial" panose="020B0604020202020204" pitchFamily="34" charset="0"/>
              </a:rPr>
              <a:t>leggings</a:t>
            </a:r>
            <a:r>
              <a:rPr lang="sv-SE" sz="1600">
                <a:latin typeface="Arial" panose="020B0604020202020204" pitchFamily="34" charset="0"/>
                <a:ea typeface="Times New Roman" panose="02020603050405020304" pitchFamily="18" charset="0"/>
                <a:cs typeface="Arial" panose="020B0604020202020204" pitchFamily="34" charset="0"/>
              </a:rPr>
              <a:t> som är i en del. Det tidigare kravet på att plagget skulle vara uppdelat är borta. </a:t>
            </a:r>
          </a:p>
          <a:p>
            <a:pPr marR="759460">
              <a:lnSpc>
                <a:spcPts val="3330"/>
              </a:lnSpc>
              <a:spcBef>
                <a:spcPts val="60"/>
              </a:spcBef>
            </a:pPr>
            <a:r>
              <a:rPr lang="sv-SE" sz="1600" b="1" i="1">
                <a:effectLst/>
                <a:latin typeface="Arial" panose="020B0604020202020204" pitchFamily="34" charset="0"/>
                <a:ea typeface="Times New Roman" panose="02020603050405020304" pitchFamily="18" charset="0"/>
                <a:cs typeface="Arial" panose="020B0604020202020204" pitchFamily="34" charset="0"/>
              </a:rPr>
              <a:t>Plagg som bärs under shortsen måste vara i samma dominerande färg som shortsen med undantag av svarta plagg som får bäras oavsett den dominerande färgen på shortsen.</a:t>
            </a:r>
          </a:p>
          <a:p>
            <a:pPr marL="0" marR="759460" indent="0">
              <a:lnSpc>
                <a:spcPts val="3330"/>
              </a:lnSpc>
              <a:spcBef>
                <a:spcPts val="60"/>
              </a:spcBef>
              <a:buNone/>
            </a:pPr>
            <a:r>
              <a:rPr lang="sv-SE" sz="1600">
                <a:latin typeface="Arial" panose="020B0604020202020204" pitchFamily="34" charset="0"/>
                <a:ea typeface="Times New Roman" panose="02020603050405020304" pitchFamily="18" charset="0"/>
                <a:cs typeface="Arial" panose="020B0604020202020204" pitchFamily="34" charset="0"/>
              </a:rPr>
              <a:t>Kommentar: Alla synliga plagg som bärs under shortsen eller på låren (över knäet), måste ha samma färg som shortsen eller vara svarta. Observera bestämmelsen nedan att alla spelare i ett lag måste ha samma färg, shortsens färg </a:t>
            </a:r>
            <a:r>
              <a:rPr lang="sv-SE" sz="1600" u="sng">
                <a:latin typeface="Arial" panose="020B0604020202020204" pitchFamily="34" charset="0"/>
                <a:ea typeface="Times New Roman" panose="02020603050405020304" pitchFamily="18" charset="0"/>
                <a:cs typeface="Arial" panose="020B0604020202020204" pitchFamily="34" charset="0"/>
              </a:rPr>
              <a:t>eller</a:t>
            </a:r>
            <a:r>
              <a:rPr lang="sv-SE" sz="1600">
                <a:latin typeface="Arial" panose="020B0604020202020204" pitchFamily="34" charset="0"/>
                <a:ea typeface="Times New Roman" panose="02020603050405020304" pitchFamily="18" charset="0"/>
                <a:cs typeface="Arial" panose="020B0604020202020204" pitchFamily="34" charset="0"/>
              </a:rPr>
              <a:t> svart.   </a:t>
            </a:r>
            <a:endParaRPr lang="sv-SE" sz="1600">
              <a:effectLst/>
              <a:latin typeface="Arial" panose="020B0604020202020204" pitchFamily="34" charset="0"/>
              <a:ea typeface="Times New Roman" panose="02020603050405020304" pitchFamily="18" charset="0"/>
              <a:cs typeface="Arial" panose="020B0604020202020204" pitchFamily="34" charset="0"/>
            </a:endParaRPr>
          </a:p>
          <a:p>
            <a:pPr marR="759460">
              <a:lnSpc>
                <a:spcPts val="3330"/>
              </a:lnSpc>
              <a:spcBef>
                <a:spcPts val="60"/>
              </a:spcBef>
            </a:pPr>
            <a:r>
              <a:rPr lang="sv-SE" sz="1600" b="1" i="1">
                <a:effectLst/>
                <a:latin typeface="Arial" panose="020B0604020202020204" pitchFamily="34" charset="0"/>
                <a:ea typeface="Times New Roman" panose="02020603050405020304" pitchFamily="18" charset="0"/>
                <a:cs typeface="Arial" panose="020B0604020202020204" pitchFamily="34" charset="0"/>
              </a:rPr>
              <a:t>Plagg som bärs under tröjan måste vara i samma dominerande färg som tröjan</a:t>
            </a:r>
          </a:p>
          <a:p>
            <a:pPr marL="0" marR="759460" indent="0">
              <a:lnSpc>
                <a:spcPts val="3330"/>
              </a:lnSpc>
              <a:spcBef>
                <a:spcPts val="60"/>
              </a:spcBef>
              <a:buNone/>
            </a:pPr>
            <a:r>
              <a:rPr lang="sv-SE" sz="1600">
                <a:latin typeface="Arial" panose="020B0604020202020204" pitchFamily="34" charset="0"/>
                <a:ea typeface="Times New Roman" panose="02020603050405020304" pitchFamily="18" charset="0"/>
                <a:cs typeface="Arial" panose="020B0604020202020204" pitchFamily="34" charset="0"/>
              </a:rPr>
              <a:t>Kommentar: Synliga plagg som bärs under tröjan (undertröja), eller på armarna (</a:t>
            </a:r>
            <a:r>
              <a:rPr lang="sv-SE" sz="1600" err="1">
                <a:latin typeface="Arial" panose="020B0604020202020204" pitchFamily="34" charset="0"/>
                <a:ea typeface="Times New Roman" panose="02020603050405020304" pitchFamily="18" charset="0"/>
                <a:cs typeface="Arial" panose="020B0604020202020204" pitchFamily="34" charset="0"/>
              </a:rPr>
              <a:t>sleeve</a:t>
            </a:r>
            <a:r>
              <a:rPr lang="sv-SE" sz="1600">
                <a:latin typeface="Arial" panose="020B0604020202020204" pitchFamily="34" charset="0"/>
                <a:ea typeface="Times New Roman" panose="02020603050405020304" pitchFamily="18" charset="0"/>
                <a:cs typeface="Arial" panose="020B0604020202020204" pitchFamily="34" charset="0"/>
              </a:rPr>
              <a:t>), måste vara i samma dominerande färg som tröjan. Är tröjan i två lika dominerande färger, så får en av färgerna användas. Alla i laget måste ha samma färg. </a:t>
            </a:r>
          </a:p>
          <a:p>
            <a:pPr marL="0" marR="759460" indent="0">
              <a:lnSpc>
                <a:spcPts val="3330"/>
              </a:lnSpc>
              <a:spcBef>
                <a:spcPts val="60"/>
              </a:spcBef>
              <a:buNone/>
            </a:pPr>
            <a:endParaRPr lang="sv-SE" sz="180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a:solidFill>
                <a:srgbClr val="032B73"/>
              </a:solidFill>
              <a:latin typeface="Arial"/>
              <a:cs typeface="Arial"/>
            </a:endParaRPr>
          </a:p>
          <a:p>
            <a:pPr marL="0" marR="759460" indent="0">
              <a:lnSpc>
                <a:spcPts val="3330"/>
              </a:lnSpc>
              <a:spcBef>
                <a:spcPts val="60"/>
              </a:spcBef>
              <a:buNone/>
            </a:pPr>
            <a:endParaRPr lang="sv-SE" altLang="sv-SE" sz="2400">
              <a:solidFill>
                <a:srgbClr val="032B73"/>
              </a:solidFill>
              <a:latin typeface="Arial"/>
              <a:cs typeface="Arial"/>
            </a:endParaRPr>
          </a:p>
          <a:p>
            <a:pPr marL="0" marR="759460" indent="0">
              <a:lnSpc>
                <a:spcPts val="3330"/>
              </a:lnSpc>
              <a:spcBef>
                <a:spcPts val="60"/>
              </a:spcBef>
              <a:buNone/>
            </a:pPr>
            <a:endParaRPr lang="sv-SE" altLang="sv-SE" sz="240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a:solidFill>
                <a:srgbClr val="032B73"/>
              </a:solidFill>
              <a:latin typeface="Arial"/>
              <a:cs typeface="Arial"/>
            </a:endParaRPr>
          </a:p>
        </p:txBody>
      </p:sp>
    </p:spTree>
    <p:extLst>
      <p:ext uri="{BB962C8B-B14F-4D97-AF65-F5344CB8AC3E}">
        <p14:creationId xmlns:p14="http://schemas.microsoft.com/office/powerpoint/2010/main" val="1444941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211557"/>
            <a:ext cx="10961707" cy="541784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759460">
              <a:lnSpc>
                <a:spcPts val="3330"/>
              </a:lnSpc>
              <a:spcBef>
                <a:spcPts val="60"/>
              </a:spcBef>
            </a:pPr>
            <a:r>
              <a:rPr lang="sv-SE" sz="1800" b="1" i="1" dirty="0">
                <a:effectLst/>
                <a:latin typeface="Arial" panose="020B0604020202020204" pitchFamily="34" charset="0"/>
                <a:ea typeface="Times New Roman" panose="02020603050405020304" pitchFamily="18" charset="0"/>
                <a:cs typeface="Arial" panose="020B0604020202020204" pitchFamily="34" charset="0"/>
              </a:rPr>
              <a:t>Färgen på underkläder måste vara lika för alla spelare i samma lag</a:t>
            </a:r>
          </a:p>
          <a:p>
            <a:pPr marL="0" marR="759460" indent="0">
              <a:lnSpc>
                <a:spcPts val="3330"/>
              </a:lnSpc>
              <a:spcBef>
                <a:spcPts val="60"/>
              </a:spcBef>
              <a:buNone/>
            </a:pPr>
            <a:r>
              <a:rPr lang="sv-SE" sz="1800" dirty="0">
                <a:latin typeface="Arial" panose="020B0604020202020204" pitchFamily="34" charset="0"/>
                <a:ea typeface="Times New Roman" panose="02020603050405020304" pitchFamily="18" charset="0"/>
                <a:cs typeface="Arial" panose="020B0604020202020204" pitchFamily="34" charset="0"/>
              </a:rPr>
              <a:t>Kommentar: Med underkläder menas </a:t>
            </a:r>
            <a:r>
              <a:rPr lang="sv-SE" sz="1800" u="sng" dirty="0">
                <a:latin typeface="Arial" panose="020B0604020202020204" pitchFamily="34" charset="0"/>
                <a:ea typeface="Times New Roman" panose="02020603050405020304" pitchFamily="18" charset="0"/>
                <a:cs typeface="Arial" panose="020B0604020202020204" pitchFamily="34" charset="0"/>
              </a:rPr>
              <a:t>synliga</a:t>
            </a:r>
            <a:r>
              <a:rPr lang="sv-SE" sz="1800" dirty="0">
                <a:latin typeface="Arial" panose="020B0604020202020204" pitchFamily="34" charset="0"/>
                <a:ea typeface="Times New Roman" panose="02020603050405020304" pitchFamily="18" charset="0"/>
                <a:cs typeface="Arial" panose="020B0604020202020204" pitchFamily="34" charset="0"/>
              </a:rPr>
              <a:t> plagg som bärs på ben respektive arm. Färgen på armarna måste vara i tröjans dominerande färg. Färgen på benen måste vara i shortsens färg eller svart.</a:t>
            </a:r>
            <a:endParaRPr lang="sv-SE" sz="1800" dirty="0">
              <a:effectLst/>
              <a:latin typeface="Arial" panose="020B0604020202020204" pitchFamily="34" charset="0"/>
              <a:ea typeface="Times New Roman" panose="02020603050405020304" pitchFamily="18" charset="0"/>
              <a:cs typeface="Arial" panose="020B0604020202020204" pitchFamily="34" charset="0"/>
            </a:endParaRPr>
          </a:p>
          <a:p>
            <a:pPr marR="759460">
              <a:lnSpc>
                <a:spcPts val="3330"/>
              </a:lnSpc>
              <a:spcBef>
                <a:spcPts val="60"/>
              </a:spcBef>
            </a:pPr>
            <a:r>
              <a:rPr lang="sv-SE" sz="1800" b="1" i="1" dirty="0">
                <a:effectLst/>
                <a:latin typeface="Arial" panose="020B0604020202020204" pitchFamily="34" charset="0"/>
                <a:ea typeface="Times New Roman" panose="02020603050405020304" pitchFamily="18" charset="0"/>
                <a:cs typeface="Arial" panose="020B0604020202020204" pitchFamily="34" charset="0"/>
              </a:rPr>
              <a:t>All utrustning som bärs på underbenen (</a:t>
            </a:r>
            <a:r>
              <a:rPr lang="sv-SE" sz="1800" b="1" i="1" dirty="0" err="1">
                <a:effectLst/>
                <a:latin typeface="Arial" panose="020B0604020202020204" pitchFamily="34" charset="0"/>
                <a:ea typeface="Times New Roman" panose="02020603050405020304" pitchFamily="18" charset="0"/>
                <a:cs typeface="Arial" panose="020B0604020202020204" pitchFamily="34" charset="0"/>
              </a:rPr>
              <a:t>ex.vis</a:t>
            </a:r>
            <a:r>
              <a:rPr lang="sv-SE" sz="1800" b="1" i="1" dirty="0">
                <a:effectLst/>
                <a:latin typeface="Arial" panose="020B0604020202020204" pitchFamily="34" charset="0"/>
                <a:ea typeface="Times New Roman" panose="02020603050405020304" pitchFamily="18" charset="0"/>
                <a:cs typeface="Arial" panose="020B0604020202020204" pitchFamily="34" charset="0"/>
              </a:rPr>
              <a:t> vadkompression, fotledsskydd etc.) måste vara i samma färg som strumporna.</a:t>
            </a:r>
          </a:p>
          <a:p>
            <a:pPr marL="0" marR="759460" indent="0">
              <a:lnSpc>
                <a:spcPts val="3330"/>
              </a:lnSpc>
              <a:spcBef>
                <a:spcPts val="60"/>
              </a:spcBef>
              <a:buNone/>
            </a:pPr>
            <a:r>
              <a:rPr lang="sv-SE" sz="1800" dirty="0">
                <a:latin typeface="Arial" panose="020B0604020202020204" pitchFamily="34" charset="0"/>
                <a:ea typeface="Times New Roman" panose="02020603050405020304" pitchFamily="18" charset="0"/>
                <a:cs typeface="Arial" panose="020B0604020202020204" pitchFamily="34" charset="0"/>
              </a:rPr>
              <a:t>Kommentar: Detta innebär att det inte är tillåtet med vadkompression/synligt fotledsskydd i annan färg än strumporna. Därför är det en </a:t>
            </a:r>
            <a:r>
              <a:rPr lang="sv-SE" sz="1800" u="sng" dirty="0">
                <a:latin typeface="Arial" panose="020B0604020202020204" pitchFamily="34" charset="0"/>
                <a:ea typeface="Times New Roman" panose="02020603050405020304" pitchFamily="18" charset="0"/>
                <a:cs typeface="Arial" panose="020B0604020202020204" pitchFamily="34" charset="0"/>
              </a:rPr>
              <a:t>stark rekommendation</a:t>
            </a:r>
            <a:r>
              <a:rPr lang="sv-SE" sz="1800" dirty="0">
                <a:latin typeface="Arial" panose="020B0604020202020204" pitchFamily="34" charset="0"/>
                <a:ea typeface="Times New Roman" panose="02020603050405020304" pitchFamily="18" charset="0"/>
                <a:cs typeface="Arial" panose="020B0604020202020204" pitchFamily="34" charset="0"/>
              </a:rPr>
              <a:t> att man alltid har en strumpa i rätt färg som täcker fotledsskyddet. På så sätt täcks samtidigt alla hårda delar av skyddet. All tejp som används på fotledsskydd måste vara i samma färg som strumporna. Ett mjukt fotledsskydd utan plastdetaljer i samma färg som strumporna är tillåtet. (se undantaget för färg på </a:t>
            </a:r>
            <a:r>
              <a:rPr lang="sv-SE" sz="1800" dirty="0" err="1">
                <a:latin typeface="Arial" panose="020B0604020202020204" pitchFamily="34" charset="0"/>
                <a:ea typeface="Times New Roman" panose="02020603050405020304" pitchFamily="18" charset="0"/>
                <a:cs typeface="Arial" panose="020B0604020202020204" pitchFamily="34" charset="0"/>
              </a:rPr>
              <a:t>leggings</a:t>
            </a:r>
            <a:r>
              <a:rPr lang="sv-SE" sz="1800" dirty="0">
                <a:latin typeface="Arial" panose="020B0604020202020204" pitchFamily="34" charset="0"/>
                <a:ea typeface="Times New Roman" panose="02020603050405020304" pitchFamily="18" charset="0"/>
                <a:cs typeface="Arial" panose="020B0604020202020204" pitchFamily="34" charset="0"/>
              </a:rPr>
              <a:t>/strumpor nedan)     </a:t>
            </a:r>
          </a:p>
          <a:p>
            <a:pPr marL="0" marR="759460" indent="0">
              <a:lnSpc>
                <a:spcPts val="3330"/>
              </a:lnSpc>
              <a:spcBef>
                <a:spcPts val="60"/>
              </a:spcBef>
              <a:buNone/>
            </a:pPr>
            <a:endParaRPr lang="sv-SE" sz="1800" dirty="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1181817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120708"/>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211557"/>
            <a:ext cx="10961707" cy="5417844"/>
          </a:xfrm>
          <a:prstGeom prst="rect">
            <a:avLst/>
          </a:prstGeom>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759460">
              <a:lnSpc>
                <a:spcPts val="3330"/>
              </a:lnSpc>
              <a:spcBef>
                <a:spcPts val="60"/>
              </a:spcBef>
            </a:pPr>
            <a:r>
              <a:rPr lang="sv-SE" sz="1800" b="1" i="1" dirty="0">
                <a:effectLst/>
                <a:latin typeface="Arial" panose="020B0604020202020204" pitchFamily="34" charset="0"/>
                <a:ea typeface="Times New Roman" panose="02020603050405020304" pitchFamily="18" charset="0"/>
                <a:cs typeface="Arial" panose="020B0604020202020204" pitchFamily="34" charset="0"/>
              </a:rPr>
              <a:t>Armbågs- och knäskydd får vara i vilken färg(er) som helst</a:t>
            </a:r>
          </a:p>
          <a:p>
            <a:pPr marL="0" marR="759460" indent="0">
              <a:lnSpc>
                <a:spcPts val="3330"/>
              </a:lnSpc>
              <a:spcBef>
                <a:spcPts val="60"/>
              </a:spcBef>
              <a:buNone/>
            </a:pPr>
            <a:r>
              <a:rPr lang="sv-SE" sz="1800" dirty="0">
                <a:latin typeface="Arial"/>
                <a:ea typeface="Times New Roman" panose="02020603050405020304" pitchFamily="18" charset="0"/>
                <a:cs typeface="Arial"/>
              </a:rPr>
              <a:t>Kommentar: Dessa är de enda skydd som får vara i valfria färger. Observera att detta gäller skydd som endast täcker armbåge eller knä. Varianter som har kompressionsdelar över eller under armbåge/knä, räknas som  långa </a:t>
            </a:r>
            <a:r>
              <a:rPr lang="sv-SE" sz="1800" dirty="0" err="1">
                <a:latin typeface="Arial"/>
                <a:ea typeface="Times New Roman" panose="02020603050405020304" pitchFamily="18" charset="0"/>
                <a:cs typeface="Arial"/>
              </a:rPr>
              <a:t>leggings</a:t>
            </a:r>
            <a:r>
              <a:rPr lang="sv-SE" sz="1800" dirty="0">
                <a:latin typeface="Arial"/>
                <a:ea typeface="Times New Roman" panose="02020603050405020304" pitchFamily="18" charset="0"/>
                <a:cs typeface="Arial"/>
              </a:rPr>
              <a:t> (knäskydd) eller </a:t>
            </a:r>
            <a:r>
              <a:rPr lang="sv-SE" sz="1800" dirty="0" err="1">
                <a:latin typeface="Arial"/>
                <a:ea typeface="Times New Roman" panose="02020603050405020304" pitchFamily="18" charset="0"/>
                <a:cs typeface="Arial"/>
              </a:rPr>
              <a:t>sleeve</a:t>
            </a:r>
            <a:r>
              <a:rPr lang="sv-SE" sz="1800" dirty="0">
                <a:latin typeface="Arial"/>
                <a:ea typeface="Times New Roman" panose="02020603050405020304" pitchFamily="18" charset="0"/>
                <a:cs typeface="Arial"/>
              </a:rPr>
              <a:t> (armbågsskydd) och måste då följa färgreglerna för dessa.</a:t>
            </a:r>
          </a:p>
          <a:p>
            <a:pPr marL="0" marR="759460" indent="0">
              <a:lnSpc>
                <a:spcPts val="3330"/>
              </a:lnSpc>
              <a:spcBef>
                <a:spcPts val="60"/>
              </a:spcBef>
              <a:buNone/>
            </a:pPr>
            <a:endParaRPr lang="sv-SE" sz="1800" dirty="0">
              <a:effectLst/>
              <a:latin typeface="Arial" panose="020B0604020202020204" pitchFamily="34" charset="0"/>
              <a:ea typeface="Times New Roman" panose="02020603050405020304" pitchFamily="18" charset="0"/>
              <a:cs typeface="Arial" panose="020B0604020202020204" pitchFamily="34" charset="0"/>
            </a:endParaRPr>
          </a:p>
          <a:p>
            <a:pPr marL="0" marR="759460" indent="0">
              <a:lnSpc>
                <a:spcPts val="3330"/>
              </a:lnSpc>
              <a:spcBef>
                <a:spcPts val="60"/>
              </a:spcBef>
              <a:buNone/>
            </a:pPr>
            <a:r>
              <a:rPr lang="sv-SE" sz="1800" b="1" dirty="0">
                <a:latin typeface="Arial" panose="020B0604020202020204" pitchFamily="34" charset="0"/>
                <a:ea typeface="Times New Roman" panose="02020603050405020304" pitchFamily="18" charset="0"/>
                <a:cs typeface="Arial" panose="020B0604020202020204" pitchFamily="34" charset="0"/>
              </a:rPr>
              <a:t>Undantag: </a:t>
            </a:r>
            <a:r>
              <a:rPr lang="sv-SE" sz="1800" dirty="0">
                <a:latin typeface="Arial" panose="020B0604020202020204" pitchFamily="34" charset="0"/>
                <a:ea typeface="Times New Roman" panose="02020603050405020304" pitchFamily="18" charset="0"/>
                <a:cs typeface="Arial" panose="020B0604020202020204" pitchFamily="34" charset="0"/>
              </a:rPr>
              <a:t>Långa </a:t>
            </a:r>
            <a:r>
              <a:rPr lang="sv-SE" sz="1800" dirty="0" err="1">
                <a:latin typeface="Arial" panose="020B0604020202020204" pitchFamily="34" charset="0"/>
                <a:ea typeface="Times New Roman" panose="02020603050405020304" pitchFamily="18" charset="0"/>
                <a:cs typeface="Arial" panose="020B0604020202020204" pitchFamily="34" charset="0"/>
              </a:rPr>
              <a:t>leggings</a:t>
            </a:r>
            <a:r>
              <a:rPr lang="sv-SE" sz="1800" dirty="0">
                <a:latin typeface="Arial" panose="020B0604020202020204" pitchFamily="34" charset="0"/>
                <a:ea typeface="Times New Roman" panose="02020603050405020304" pitchFamily="18" charset="0"/>
                <a:cs typeface="Arial" panose="020B0604020202020204" pitchFamily="34" charset="0"/>
              </a:rPr>
              <a:t>, som är i samma färg som shorts eller svarta, behöver inte vara i samma färg som strumporna. Det är alltså ok att ha exempelvis svarta </a:t>
            </a:r>
            <a:r>
              <a:rPr lang="sv-SE" sz="1800" dirty="0" err="1">
                <a:latin typeface="Arial" panose="020B0604020202020204" pitchFamily="34" charset="0"/>
                <a:ea typeface="Times New Roman" panose="02020603050405020304" pitchFamily="18" charset="0"/>
                <a:cs typeface="Arial" panose="020B0604020202020204" pitchFamily="34" charset="0"/>
              </a:rPr>
              <a:t>leggings</a:t>
            </a:r>
            <a:r>
              <a:rPr lang="sv-SE" sz="1800" dirty="0">
                <a:latin typeface="Arial" panose="020B0604020202020204" pitchFamily="34" charset="0"/>
                <a:ea typeface="Times New Roman" panose="02020603050405020304" pitchFamily="18" charset="0"/>
                <a:cs typeface="Arial" panose="020B0604020202020204" pitchFamily="34" charset="0"/>
              </a:rPr>
              <a:t>, även om laget har vita strumpor. (Undantaget gäller i Sverige och internationellt)</a:t>
            </a:r>
            <a:endParaRPr lang="sv-SE" sz="1800" dirty="0">
              <a:effectLst/>
              <a:latin typeface="Arial" panose="020B0604020202020204" pitchFamily="34" charset="0"/>
              <a:ea typeface="Times New Roman" panose="02020603050405020304" pitchFamily="18" charset="0"/>
              <a:cs typeface="Arial" panose="020B0604020202020204" pitchFamily="34" charset="0"/>
            </a:endParaRPr>
          </a:p>
          <a:p>
            <a:pPr marL="0" marR="759460" indent="0">
              <a:lnSpc>
                <a:spcPts val="3330"/>
              </a:lnSpc>
              <a:spcBef>
                <a:spcPts val="60"/>
              </a:spcBef>
              <a:buNone/>
            </a:pPr>
            <a:endParaRPr lang="sv-SE" sz="1800" dirty="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1312014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3117"/>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002007"/>
            <a:ext cx="10961707" cy="5417844"/>
          </a:xfrm>
          <a:prstGeom prst="rect">
            <a:avLst/>
          </a:prstGeom>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b="1" u="sng" dirty="0">
                <a:solidFill>
                  <a:srgbClr val="032B73"/>
                </a:solidFill>
                <a:latin typeface="Arial"/>
                <a:ea typeface="Times New Roman" panose="02020603050405020304" pitchFamily="18" charset="0"/>
                <a:cs typeface="Arial"/>
              </a:rPr>
              <a:t>Undantag i svensk handboll under säsongen 24/25 </a:t>
            </a:r>
          </a:p>
          <a:p>
            <a:pPr marL="0" indent="0">
              <a:buNone/>
            </a:pPr>
            <a:endParaRPr lang="sv-SE" sz="2400" b="1" u="sng" dirty="0">
              <a:solidFill>
                <a:srgbClr val="032B73"/>
              </a:solidFill>
              <a:latin typeface="Arial"/>
              <a:cs typeface="Arial"/>
            </a:endParaRPr>
          </a:p>
          <a:p>
            <a:r>
              <a:rPr lang="sv-SE" sz="2400" dirty="0">
                <a:solidFill>
                  <a:srgbClr val="032B73"/>
                </a:solidFill>
                <a:latin typeface="Arial"/>
                <a:ea typeface="Times New Roman" panose="02020603050405020304" pitchFamily="18" charset="0"/>
                <a:cs typeface="Arial"/>
              </a:rPr>
              <a:t>Färgen på fotledsskydd behöver inte vara samma som strumporna. Tejpen som används för att täcka alla hårda delar måste inte vara i samma färg som strumporna. </a:t>
            </a:r>
          </a:p>
          <a:p>
            <a:r>
              <a:rPr lang="sv-SE" sz="2400" dirty="0">
                <a:solidFill>
                  <a:srgbClr val="032B73"/>
                </a:solidFill>
                <a:latin typeface="Arial"/>
                <a:ea typeface="Times New Roman" panose="02020603050405020304" pitchFamily="18" charset="0"/>
                <a:cs typeface="Arial"/>
              </a:rPr>
              <a:t>Tjockare vadskydd (Typ Vulcan/</a:t>
            </a:r>
            <a:r>
              <a:rPr lang="sv-SE" sz="2400" dirty="0" err="1">
                <a:solidFill>
                  <a:srgbClr val="032B73"/>
                </a:solidFill>
                <a:latin typeface="Arial"/>
                <a:ea typeface="Times New Roman" panose="02020603050405020304" pitchFamily="18" charset="0"/>
                <a:cs typeface="Arial"/>
              </a:rPr>
              <a:t>Rehband</a:t>
            </a:r>
            <a:r>
              <a:rPr lang="sv-SE" sz="2400" dirty="0">
                <a:solidFill>
                  <a:srgbClr val="032B73"/>
                </a:solidFill>
                <a:latin typeface="Arial"/>
                <a:ea typeface="Times New Roman" panose="02020603050405020304" pitchFamily="18" charset="0"/>
                <a:cs typeface="Arial"/>
              </a:rPr>
              <a:t>) i annan färg än strumporna tillåts. Tunnare vadkompression måste dock vara i samma färg som strumporna, precis som tidigare.</a:t>
            </a:r>
          </a:p>
          <a:p>
            <a:r>
              <a:rPr lang="sv-SE" sz="2400" b="0" i="0" dirty="0">
                <a:solidFill>
                  <a:srgbClr val="032B73"/>
                </a:solidFill>
                <a:effectLst/>
                <a:highlight>
                  <a:srgbClr val="FFFFFF"/>
                </a:highlight>
                <a:latin typeface="Arial"/>
                <a:cs typeface="Arial"/>
              </a:rPr>
              <a:t>Mjuka armbågsskydd med förlängd kompressionsdel i annan färg än tröjan tillåts. Knäskydd med förlängd kompressionsdel i annan färg än shorts eller svart tillåts.</a:t>
            </a:r>
          </a:p>
          <a:p>
            <a:r>
              <a:rPr lang="sv-SE" sz="2400" b="0" i="0" dirty="0">
                <a:solidFill>
                  <a:srgbClr val="032B73"/>
                </a:solidFill>
                <a:effectLst/>
                <a:highlight>
                  <a:srgbClr val="FFFFFF"/>
                </a:highlight>
                <a:latin typeface="Arial"/>
                <a:cs typeface="Arial"/>
              </a:rPr>
              <a:t>Färgen på underkläder som bärs nedanför shortsen måste vara i samma färg som shortsen eller svart. Det är ok med olika (svart eller shortsens färg) färger inom laget. </a:t>
            </a:r>
            <a:endParaRPr lang="sv-SE" sz="1800" b="0" i="0" dirty="0">
              <a:solidFill>
                <a:srgbClr val="242424"/>
              </a:solidFill>
              <a:effectLst/>
              <a:highlight>
                <a:srgbClr val="FFFFFF"/>
              </a:highlight>
              <a:latin typeface="Aptos" panose="020B0004020202020204" pitchFamily="34" charset="0"/>
            </a:endParaRPr>
          </a:p>
          <a:p>
            <a:pPr marR="759460">
              <a:lnSpc>
                <a:spcPts val="3329"/>
              </a:lnSpc>
              <a:spcBef>
                <a:spcPts val="60"/>
              </a:spcBef>
            </a:pPr>
            <a:endParaRPr lang="sv-SE" sz="1800" b="1" i="1" dirty="0">
              <a:effectLst/>
              <a:latin typeface="Arial" panose="020B0604020202020204" pitchFamily="34" charset="0"/>
              <a:ea typeface="Times New Roman" panose="02020603050405020304" pitchFamily="18" charset="0"/>
              <a:cs typeface="Arial" panose="020B0604020202020204" pitchFamily="34" charset="0"/>
            </a:endParaRPr>
          </a:p>
          <a:p>
            <a:pPr marL="0" marR="759460" indent="0">
              <a:lnSpc>
                <a:spcPts val="3330"/>
              </a:lnSpc>
              <a:spcBef>
                <a:spcPts val="60"/>
              </a:spcBef>
              <a:buNone/>
            </a:pPr>
            <a:endParaRPr lang="sv-SE" sz="1800" dirty="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3809967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3117"/>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002007"/>
            <a:ext cx="10961707" cy="5417844"/>
          </a:xfrm>
          <a:prstGeom prst="rect">
            <a:avLst/>
          </a:prstGeom>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2400" b="1" u="sng" dirty="0">
              <a:solidFill>
                <a:srgbClr val="032B73"/>
              </a:solidFill>
              <a:latin typeface="Arial"/>
              <a:ea typeface="Times New Roman" panose="02020603050405020304" pitchFamily="18" charset="0"/>
              <a:cs typeface="Arial"/>
            </a:endParaRPr>
          </a:p>
          <a:p>
            <a:pPr marL="0" indent="0">
              <a:buNone/>
            </a:pPr>
            <a:r>
              <a:rPr lang="sv-SE" sz="2400" b="1" u="sng" dirty="0">
                <a:solidFill>
                  <a:srgbClr val="032B73"/>
                </a:solidFill>
                <a:latin typeface="Arial"/>
                <a:ea typeface="Times New Roman" panose="02020603050405020304" pitchFamily="18" charset="0"/>
                <a:cs typeface="Arial"/>
              </a:rPr>
              <a:t>OBS! Inga undantag görs för utrustning som är/kan vara farlig </a:t>
            </a:r>
          </a:p>
          <a:p>
            <a:pPr marL="0" indent="0">
              <a:buNone/>
            </a:pPr>
            <a:endParaRPr lang="sv-SE" sz="2400" b="1" u="sng" dirty="0">
              <a:solidFill>
                <a:srgbClr val="032B73"/>
              </a:solidFill>
              <a:latin typeface="Arial"/>
              <a:cs typeface="Arial"/>
            </a:endParaRPr>
          </a:p>
          <a:p>
            <a:r>
              <a:rPr lang="sv-SE" sz="2400" dirty="0">
                <a:solidFill>
                  <a:srgbClr val="032B73"/>
                </a:solidFill>
                <a:latin typeface="Arial"/>
                <a:ea typeface="Times New Roman" panose="02020603050405020304" pitchFamily="18" charset="0"/>
                <a:cs typeface="Arial"/>
              </a:rPr>
              <a:t>Fotledsskydd: Alla fotledsskydd med någon del i hård plast MÅSTE täckas med strumpa (i samma färg som övriga strumpor) eller tejpas så att all plast täcks. Detta innebär oftast att man måste tejpa </a:t>
            </a:r>
            <a:r>
              <a:rPr lang="sv-SE" sz="2400" u="sng" dirty="0">
                <a:solidFill>
                  <a:srgbClr val="032B73"/>
                </a:solidFill>
                <a:latin typeface="Arial"/>
                <a:ea typeface="Times New Roman" panose="02020603050405020304" pitchFamily="18" charset="0"/>
                <a:cs typeface="Arial"/>
              </a:rPr>
              <a:t>hela skyddet </a:t>
            </a:r>
            <a:r>
              <a:rPr lang="sv-SE" sz="2400" dirty="0">
                <a:solidFill>
                  <a:srgbClr val="032B73"/>
                </a:solidFill>
                <a:latin typeface="Arial"/>
                <a:ea typeface="Times New Roman" panose="02020603050405020304" pitchFamily="18" charset="0"/>
                <a:cs typeface="Arial"/>
              </a:rPr>
              <a:t>och inte som tidigare lite längst upp, eller att man drar en tejp ett eller två varv runt. </a:t>
            </a:r>
          </a:p>
          <a:p>
            <a:r>
              <a:rPr lang="sv-SE" sz="2400" dirty="0">
                <a:solidFill>
                  <a:srgbClr val="032B73"/>
                </a:solidFill>
                <a:latin typeface="Arial"/>
                <a:ea typeface="Times New Roman" panose="02020603050405020304" pitchFamily="18" charset="0"/>
                <a:cs typeface="Arial"/>
              </a:rPr>
              <a:t>Armbågsskydd med någon hård del får inte användas alls, inte ens om de hårda delarna skyddas. </a:t>
            </a:r>
          </a:p>
          <a:p>
            <a:endParaRPr lang="sv-SE" sz="2400" dirty="0">
              <a:solidFill>
                <a:srgbClr val="032B73"/>
              </a:solidFill>
              <a:effectLst/>
              <a:latin typeface="Arial"/>
              <a:ea typeface="Times New Roman" panose="02020603050405020304" pitchFamily="18" charset="0"/>
              <a:cs typeface="Arial"/>
            </a:endParaRPr>
          </a:p>
          <a:p>
            <a:pPr marL="0" indent="0">
              <a:buNone/>
            </a:pPr>
            <a:r>
              <a:rPr lang="sv-SE" sz="2400" dirty="0">
                <a:solidFill>
                  <a:srgbClr val="032B73"/>
                </a:solidFill>
                <a:effectLst/>
                <a:latin typeface="Arial"/>
                <a:ea typeface="Times New Roman" panose="02020603050405020304" pitchFamily="18" charset="0"/>
                <a:cs typeface="Arial"/>
              </a:rPr>
              <a:t>En spelare som inte följer detta, får inte delta så länge in</a:t>
            </a:r>
            <a:r>
              <a:rPr lang="sv-SE" sz="2400" dirty="0">
                <a:solidFill>
                  <a:srgbClr val="032B73"/>
                </a:solidFill>
                <a:latin typeface="Arial"/>
                <a:ea typeface="Times New Roman" panose="02020603050405020304" pitchFamily="18" charset="0"/>
                <a:cs typeface="Arial"/>
              </a:rPr>
              <a:t>te felaktigheterna rättas till. Detta är ledarnas ansvar att se till, och skulle spelaren ändå vara med på planen, så bestraffas ledare A progressivt.  </a:t>
            </a:r>
            <a:endParaRPr lang="sv-SE" sz="1800" dirty="0">
              <a:effectLst/>
              <a:latin typeface="Arial" panose="020B0604020202020204" pitchFamily="34" charset="0"/>
              <a:ea typeface="Times New Roman" panose="02020603050405020304" pitchFamily="18" charset="0"/>
              <a:cs typeface="Arial" panose="020B0604020202020204" pitchFamily="34" charset="0"/>
            </a:endParaRPr>
          </a:p>
          <a:p>
            <a:pPr marL="0" marR="759460" indent="0">
              <a:lnSpc>
                <a:spcPts val="3330"/>
              </a:lnSpc>
              <a:spcBef>
                <a:spcPts val="60"/>
              </a:spcBef>
              <a:buNone/>
            </a:pPr>
            <a:endParaRPr lang="sv-SE" sz="1800" dirty="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1234924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412AD-5647-60F5-DD21-667B9958F09F}"/>
              </a:ext>
            </a:extLst>
          </p:cNvPr>
          <p:cNvSpPr txBox="1">
            <a:spLocks/>
          </p:cNvSpPr>
          <p:nvPr/>
        </p:nvSpPr>
        <p:spPr>
          <a:xfrm>
            <a:off x="841272" y="-3117"/>
            <a:ext cx="11206350"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SKYDD OCH UTRUSTNING</a:t>
            </a:r>
          </a:p>
        </p:txBody>
      </p:sp>
      <p:sp>
        <p:nvSpPr>
          <p:cNvPr id="3" name="Platshållare för innehåll 2">
            <a:extLst>
              <a:ext uri="{FF2B5EF4-FFF2-40B4-BE49-F238E27FC236}">
                <a16:creationId xmlns:a16="http://schemas.microsoft.com/office/drawing/2014/main" id="{45961AEF-EF43-9A63-50FF-8115728774D2}"/>
              </a:ext>
            </a:extLst>
          </p:cNvPr>
          <p:cNvSpPr txBox="1">
            <a:spLocks/>
          </p:cNvSpPr>
          <p:nvPr/>
        </p:nvSpPr>
        <p:spPr>
          <a:xfrm>
            <a:off x="841272" y="1002007"/>
            <a:ext cx="11206350" cy="5417844"/>
          </a:xfrm>
          <a:prstGeom prst="rect">
            <a:avLst/>
          </a:prstGeom>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b="1" u="sng" dirty="0">
                <a:solidFill>
                  <a:srgbClr val="032B73"/>
                </a:solidFill>
                <a:latin typeface="Arial"/>
                <a:ea typeface="Times New Roman" panose="02020603050405020304" pitchFamily="18" charset="0"/>
                <a:cs typeface="Arial"/>
              </a:rPr>
              <a:t>Ansvar </a:t>
            </a:r>
            <a:r>
              <a:rPr lang="sv-SE" sz="2400" b="1" u="sng" dirty="0">
                <a:solidFill>
                  <a:srgbClr val="032B73"/>
                </a:solidFill>
                <a:effectLst/>
                <a:latin typeface="Arial"/>
                <a:ea typeface="Times New Roman" panose="02020603050405020304" pitchFamily="18" charset="0"/>
                <a:cs typeface="Arial"/>
              </a:rPr>
              <a:t>och </a:t>
            </a:r>
            <a:r>
              <a:rPr lang="sv-SE" sz="2400" b="1" u="sng" dirty="0">
                <a:solidFill>
                  <a:srgbClr val="032B73"/>
                </a:solidFill>
                <a:latin typeface="Arial"/>
                <a:ea typeface="Times New Roman" panose="02020603050405020304" pitchFamily="18" charset="0"/>
                <a:cs typeface="Arial"/>
              </a:rPr>
              <a:t>sanktioner:</a:t>
            </a:r>
            <a:endParaRPr lang="sv-SE" sz="2400" b="1" u="sng" dirty="0">
              <a:solidFill>
                <a:srgbClr val="032B73"/>
              </a:solidFill>
              <a:latin typeface="Arial"/>
              <a:cs typeface="Arial"/>
            </a:endParaRPr>
          </a:p>
          <a:p>
            <a:pPr marL="0" indent="0">
              <a:buNone/>
            </a:pPr>
            <a:endParaRPr lang="sv-SE" sz="2400" dirty="0">
              <a:solidFill>
                <a:srgbClr val="032B73"/>
              </a:solidFill>
              <a:latin typeface="Arial"/>
              <a:ea typeface="Times New Roman" panose="02020603050405020304" pitchFamily="18" charset="0"/>
              <a:cs typeface="Arial"/>
            </a:endParaRPr>
          </a:p>
          <a:p>
            <a:r>
              <a:rPr lang="sv-SE" sz="2400" dirty="0">
                <a:solidFill>
                  <a:srgbClr val="032B73"/>
                </a:solidFill>
                <a:latin typeface="Arial"/>
                <a:ea typeface="Times New Roman" panose="02020603050405020304" pitchFamily="18" charset="0"/>
                <a:cs typeface="Arial"/>
              </a:rPr>
              <a:t>Varje förening har ansvar för att alla spelares utrustning överensstämmer med regelverket.</a:t>
            </a:r>
            <a:endParaRPr lang="sv-SE" sz="2400" dirty="0">
              <a:solidFill>
                <a:srgbClr val="032B73"/>
              </a:solidFill>
              <a:latin typeface="Arial"/>
              <a:cs typeface="Arial"/>
            </a:endParaRPr>
          </a:p>
          <a:p>
            <a:r>
              <a:rPr lang="sv-SE" sz="2400" dirty="0">
                <a:solidFill>
                  <a:srgbClr val="032B73"/>
                </a:solidFill>
                <a:latin typeface="Arial"/>
                <a:ea typeface="Times New Roman" panose="02020603050405020304" pitchFamily="18" charset="0"/>
                <a:cs typeface="Arial"/>
              </a:rPr>
              <a:t>Domare och delegater påtalar i möjligaste mån felaktigheter innan match. Fel i ”ofarlig” utrustning, utöver </a:t>
            </a:r>
            <a:r>
              <a:rPr lang="sv-SE" sz="2400">
                <a:solidFill>
                  <a:srgbClr val="032B73"/>
                </a:solidFill>
                <a:latin typeface="Arial"/>
                <a:ea typeface="Times New Roman" panose="02020603050405020304" pitchFamily="18" charset="0"/>
                <a:cs typeface="Arial"/>
              </a:rPr>
              <a:t>årets undantag, som </a:t>
            </a:r>
            <a:r>
              <a:rPr lang="sv-SE" sz="2400" dirty="0">
                <a:solidFill>
                  <a:srgbClr val="032B73"/>
                </a:solidFill>
                <a:latin typeface="Arial"/>
                <a:ea typeface="Times New Roman" panose="02020603050405020304" pitchFamily="18" charset="0"/>
                <a:cs typeface="Arial"/>
              </a:rPr>
              <a:t>inte rättas till, rapporteras i arrangemangsrapporten (delegat) eller till tjänsteman (domare).</a:t>
            </a:r>
          </a:p>
          <a:p>
            <a:r>
              <a:rPr lang="sv-SE" sz="2400" dirty="0">
                <a:solidFill>
                  <a:srgbClr val="032B73"/>
                </a:solidFill>
                <a:latin typeface="Arial"/>
                <a:ea typeface="Times New Roman" panose="02020603050405020304" pitchFamily="18" charset="0"/>
                <a:cs typeface="Arial"/>
              </a:rPr>
              <a:t>Föreningen meddelas felaktigheterna och ansvarar för att dessa rättas till kommande matcher. </a:t>
            </a:r>
          </a:p>
          <a:p>
            <a:endParaRPr lang="sv-SE" dirty="0"/>
          </a:p>
          <a:p>
            <a:pPr marL="0" indent="0">
              <a:buNone/>
            </a:pPr>
            <a:r>
              <a:rPr lang="sv-SE" sz="2400" dirty="0">
                <a:solidFill>
                  <a:srgbClr val="032B73"/>
                </a:solidFill>
                <a:latin typeface="Arial"/>
                <a:ea typeface="Times New Roman" panose="02020603050405020304" pitchFamily="18" charset="0"/>
                <a:cs typeface="Arial"/>
              </a:rPr>
              <a:t>Från </a:t>
            </a:r>
            <a:r>
              <a:rPr lang="sv-SE" sz="2400">
                <a:solidFill>
                  <a:srgbClr val="032B73"/>
                </a:solidFill>
                <a:latin typeface="Arial"/>
                <a:ea typeface="Times New Roman" panose="02020603050405020304" pitchFamily="18" charset="0"/>
                <a:cs typeface="Arial"/>
              </a:rPr>
              <a:t>säsongen 25/26</a:t>
            </a:r>
            <a:r>
              <a:rPr lang="sv-SE" sz="2400" dirty="0">
                <a:solidFill>
                  <a:srgbClr val="032B73"/>
                </a:solidFill>
                <a:latin typeface="Arial"/>
                <a:ea typeface="Times New Roman" panose="02020603050405020304" pitchFamily="18" charset="0"/>
                <a:cs typeface="Arial"/>
              </a:rPr>
              <a:t>:</a:t>
            </a:r>
          </a:p>
          <a:p>
            <a:r>
              <a:rPr lang="sv-SE" sz="2400" dirty="0">
                <a:solidFill>
                  <a:srgbClr val="032B73"/>
                </a:solidFill>
                <a:latin typeface="Arial"/>
                <a:ea typeface="Times New Roman" panose="02020603050405020304" pitchFamily="18" charset="0"/>
                <a:cs typeface="Arial"/>
              </a:rPr>
              <a:t>Upprepas felaktigheterna eller om nya felaktigheter tillkommer och rapporteras, påförs en administrativ avgift. Belopp och rutiner arbetas fram till nästa säsong.  </a:t>
            </a:r>
            <a:endParaRPr lang="sv-SE" dirty="0"/>
          </a:p>
          <a:p>
            <a:pPr marR="759460">
              <a:lnSpc>
                <a:spcPts val="3329"/>
              </a:lnSpc>
              <a:spcBef>
                <a:spcPts val="60"/>
              </a:spcBef>
            </a:pPr>
            <a:endParaRPr lang="sv-SE" sz="1800" b="1" i="1" dirty="0">
              <a:effectLst/>
              <a:latin typeface="Arial" panose="020B0604020202020204" pitchFamily="34" charset="0"/>
              <a:ea typeface="Times New Roman" panose="02020603050405020304" pitchFamily="18" charset="0"/>
              <a:cs typeface="Arial" panose="020B0604020202020204" pitchFamily="34" charset="0"/>
            </a:endParaRPr>
          </a:p>
          <a:p>
            <a:pPr marL="0" marR="759460" indent="0">
              <a:lnSpc>
                <a:spcPts val="3330"/>
              </a:lnSpc>
              <a:spcBef>
                <a:spcPts val="60"/>
              </a:spcBef>
              <a:buNone/>
            </a:pPr>
            <a:endParaRPr lang="sv-SE" sz="1800" dirty="0">
              <a:effectLst/>
              <a:latin typeface="Times New Roman" panose="02020603050405020304" pitchFamily="18" charset="0"/>
              <a:ea typeface="Times New Roman" panose="02020603050405020304" pitchFamily="18" charset="0"/>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759460" indent="0">
              <a:lnSpc>
                <a:spcPts val="3330"/>
              </a:lnSpc>
              <a:spcBef>
                <a:spcPts val="60"/>
              </a:spcBef>
              <a:buNone/>
            </a:pPr>
            <a:endParaRPr lang="sv-SE" altLang="sv-SE" sz="2400" dirty="0">
              <a:solidFill>
                <a:srgbClr val="032B73"/>
              </a:solidFill>
              <a:latin typeface="Arial"/>
              <a:cs typeface="Arial"/>
            </a:endParaRPr>
          </a:p>
          <a:p>
            <a:pPr marL="0" marR="1139190" indent="0">
              <a:lnSpc>
                <a:spcPct val="96000"/>
              </a:lnSpc>
              <a:spcBef>
                <a:spcPts val="1180"/>
              </a:spcBef>
              <a:buSzPts val="1500"/>
              <a:buNone/>
              <a:tabLst>
                <a:tab pos="974725" algn="l"/>
                <a:tab pos="975360" algn="l"/>
              </a:tabLst>
            </a:pPr>
            <a:endParaRPr lang="sv-SE" altLang="sv-SE" sz="2400" dirty="0">
              <a:solidFill>
                <a:srgbClr val="032B73"/>
              </a:solidFill>
              <a:latin typeface="Arial"/>
              <a:cs typeface="Arial"/>
            </a:endParaRPr>
          </a:p>
        </p:txBody>
      </p:sp>
    </p:spTree>
    <p:extLst>
      <p:ext uri="{BB962C8B-B14F-4D97-AF65-F5344CB8AC3E}">
        <p14:creationId xmlns:p14="http://schemas.microsoft.com/office/powerpoint/2010/main" val="946811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A16CA516-7864-0B48-8FA8-F199148C0A5E}"/>
              </a:ext>
            </a:extLst>
          </p:cNvPr>
          <p:cNvSpPr txBox="1">
            <a:spLocks/>
          </p:cNvSpPr>
          <p:nvPr/>
        </p:nvSpPr>
        <p:spPr>
          <a:xfrm>
            <a:off x="985650" y="325244"/>
            <a:ext cx="914912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a:solidFill>
                  <a:srgbClr val="032B73"/>
                </a:solidFill>
                <a:latin typeface="Arial"/>
                <a:cs typeface="Arial"/>
              </a:rPr>
              <a:t>DIREKTIV SÄSONGEN 2024-2025</a:t>
            </a:r>
            <a:endParaRPr lang="sv-SE"/>
          </a:p>
        </p:txBody>
      </p:sp>
      <p:sp>
        <p:nvSpPr>
          <p:cNvPr id="12" name="Platshållare för innehåll 2">
            <a:extLst>
              <a:ext uri="{FF2B5EF4-FFF2-40B4-BE49-F238E27FC236}">
                <a16:creationId xmlns:a16="http://schemas.microsoft.com/office/drawing/2014/main" id="{27C28D07-AAA3-B94F-B35B-C250B28FBF0D}"/>
              </a:ext>
            </a:extLst>
          </p:cNvPr>
          <p:cNvSpPr txBox="1">
            <a:spLocks/>
          </p:cNvSpPr>
          <p:nvPr/>
        </p:nvSpPr>
        <p:spPr>
          <a:xfrm>
            <a:off x="985651" y="1440156"/>
            <a:ext cx="9386082" cy="4525963"/>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a:solidFill>
                <a:srgbClr val="032B73"/>
              </a:solidFill>
              <a:latin typeface="Arial"/>
              <a:cs typeface="Arial"/>
            </a:endParaRPr>
          </a:p>
          <a:p>
            <a:pPr>
              <a:spcAft>
                <a:spcPts val="1200"/>
              </a:spcAft>
            </a:pPr>
            <a:r>
              <a:rPr lang="sv-SE" altLang="sv-SE" sz="2400">
                <a:solidFill>
                  <a:srgbClr val="032B73"/>
                </a:solidFill>
                <a:latin typeface="Arial"/>
                <a:cs typeface="Arial"/>
              </a:rPr>
              <a:t>Skydda sportens image. Vi fokuserar på:</a:t>
            </a:r>
          </a:p>
          <a:p>
            <a:pPr lvl="1">
              <a:spcAft>
                <a:spcPts val="1200"/>
              </a:spcAft>
            </a:pPr>
            <a:r>
              <a:rPr lang="sv-SE" altLang="sv-SE" sz="2000">
                <a:solidFill>
                  <a:srgbClr val="032B73"/>
                </a:solidFill>
                <a:latin typeface="Arial"/>
                <a:cs typeface="Arial"/>
              </a:rPr>
              <a:t>Simulationer – provokationer – överreaktioner</a:t>
            </a:r>
          </a:p>
          <a:p>
            <a:pPr lvl="1">
              <a:spcAft>
                <a:spcPts val="1200"/>
              </a:spcAft>
            </a:pPr>
            <a:r>
              <a:rPr lang="sv-SE" altLang="sv-SE" sz="2000">
                <a:solidFill>
                  <a:srgbClr val="032B73"/>
                </a:solidFill>
                <a:latin typeface="Arial"/>
                <a:cs typeface="Arial"/>
              </a:rPr>
              <a:t>Bänkreglementet</a:t>
            </a:r>
          </a:p>
          <a:p>
            <a:pPr marL="457200" lvl="1" indent="0">
              <a:spcAft>
                <a:spcPts val="1200"/>
              </a:spcAft>
              <a:buNone/>
            </a:pPr>
            <a:endParaRPr lang="sv-SE" altLang="sv-SE" sz="2000">
              <a:solidFill>
                <a:srgbClr val="032B73"/>
              </a:solidFill>
              <a:latin typeface="Arial"/>
              <a:cs typeface="Arial"/>
            </a:endParaRPr>
          </a:p>
          <a:p>
            <a:pPr>
              <a:spcAft>
                <a:spcPts val="1200"/>
              </a:spcAft>
            </a:pPr>
            <a:r>
              <a:rPr lang="sv-SE" altLang="sv-SE" sz="2400">
                <a:solidFill>
                  <a:srgbClr val="032B73"/>
                </a:solidFill>
                <a:latin typeface="Arial"/>
                <a:cs typeface="Arial"/>
              </a:rPr>
              <a:t>Spelflyt och balans Vi fokuserar fortsatt på:</a:t>
            </a:r>
          </a:p>
          <a:p>
            <a:pPr lvl="1">
              <a:spcAft>
                <a:spcPts val="1200"/>
              </a:spcAft>
            </a:pPr>
            <a:r>
              <a:rPr lang="sv-SE" altLang="sv-SE" sz="2000">
                <a:solidFill>
                  <a:srgbClr val="032B73"/>
                </a:solidFill>
                <a:latin typeface="Arial"/>
                <a:cs typeface="Arial"/>
              </a:rPr>
              <a:t>Hitta balans i våra bedömningar – liknande situationer bedöms lika</a:t>
            </a:r>
          </a:p>
          <a:p>
            <a:pPr lvl="1">
              <a:spcAft>
                <a:spcPts val="1200"/>
              </a:spcAft>
            </a:pPr>
            <a:r>
              <a:rPr lang="sv-SE" altLang="sv-SE" sz="2000">
                <a:solidFill>
                  <a:srgbClr val="032B73"/>
                </a:solidFill>
                <a:latin typeface="Arial"/>
                <a:cs typeface="Arial"/>
              </a:rPr>
              <a:t>Skapa spelflyt genom att undvika onödiga avbrott i spelet. </a:t>
            </a:r>
          </a:p>
          <a:p>
            <a:pPr lvl="1">
              <a:spcAft>
                <a:spcPts val="1200"/>
              </a:spcAft>
            </a:pPr>
            <a:endParaRPr lang="sv-SE" altLang="sv-SE" sz="2000">
              <a:solidFill>
                <a:srgbClr val="032B73"/>
              </a:solidFill>
              <a:latin typeface="Arial"/>
              <a:cs typeface="Arial"/>
            </a:endParaRPr>
          </a:p>
          <a:p>
            <a:pPr marL="457200" lvl="1" indent="0">
              <a:spcAft>
                <a:spcPts val="1200"/>
              </a:spcAft>
              <a:buNone/>
            </a:pPr>
            <a:endParaRPr lang="sv-SE" altLang="sv-SE" sz="2000">
              <a:solidFill>
                <a:srgbClr val="032B73"/>
              </a:solidFill>
              <a:latin typeface="Arial"/>
              <a:cs typeface="Arial"/>
            </a:endParaRPr>
          </a:p>
          <a:p>
            <a:pPr lvl="1">
              <a:spcAft>
                <a:spcPts val="1200"/>
              </a:spcAft>
            </a:pPr>
            <a:endParaRPr lang="sv-SE" altLang="sv-SE" sz="2000">
              <a:solidFill>
                <a:srgbClr val="032B73"/>
              </a:solidFill>
              <a:latin typeface="Arial"/>
              <a:cs typeface="Arial"/>
            </a:endParaRPr>
          </a:p>
          <a:p>
            <a:pPr lvl="1">
              <a:spcAft>
                <a:spcPts val="1200"/>
              </a:spcAft>
            </a:pPr>
            <a:endParaRPr lang="sv-SE" altLang="sv-SE" sz="2000">
              <a:solidFill>
                <a:srgbClr val="032B73"/>
              </a:solidFill>
              <a:latin typeface="Arial"/>
              <a:cs typeface="Arial"/>
            </a:endParaRPr>
          </a:p>
          <a:p>
            <a:pPr>
              <a:spcAft>
                <a:spcPts val="1200"/>
              </a:spcAft>
            </a:pPr>
            <a:endParaRPr lang="sv-SE" altLang="sv-SE" sz="2400">
              <a:solidFill>
                <a:srgbClr val="032B73"/>
              </a:solidFill>
              <a:latin typeface="Arial"/>
              <a:cs typeface="Arial"/>
            </a:endParaRPr>
          </a:p>
          <a:p>
            <a:pPr>
              <a:spcAft>
                <a:spcPts val="1200"/>
              </a:spcAft>
            </a:pPr>
            <a:endParaRPr lang="sv-SE" altLang="sv-SE" sz="2400">
              <a:solidFill>
                <a:srgbClr val="032B73"/>
              </a:solidFill>
              <a:latin typeface="Arial"/>
              <a:cs typeface="Arial"/>
            </a:endParaRPr>
          </a:p>
        </p:txBody>
      </p:sp>
    </p:spTree>
    <p:extLst>
      <p:ext uri="{BB962C8B-B14F-4D97-AF65-F5344CB8AC3E}">
        <p14:creationId xmlns:p14="http://schemas.microsoft.com/office/powerpoint/2010/main" val="205065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48301" y="2685403"/>
            <a:ext cx="7772400" cy="1470025"/>
          </a:xfrm>
        </p:spPr>
        <p:txBody>
          <a:bodyPr>
            <a:normAutofit fontScale="90000"/>
          </a:bodyPr>
          <a:lstStyle/>
          <a:p>
            <a:r>
              <a:rPr lang="sv-SE" b="1">
                <a:solidFill>
                  <a:srgbClr val="032B73"/>
                </a:solidFill>
                <a:latin typeface="Arial" panose="020B0604020202020204" pitchFamily="34" charset="0"/>
                <a:cs typeface="Arial" panose="020B0604020202020204" pitchFamily="34" charset="0"/>
              </a:rPr>
              <a:t>KONTAKTUPPGIFTER</a:t>
            </a:r>
          </a:p>
        </p:txBody>
      </p:sp>
      <p:pic>
        <p:nvPicPr>
          <p:cNvPr id="5" name="Bildobjekt 4" descr="Svenska_Handbollforbundet_cmyk_blu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7085" y="662179"/>
            <a:ext cx="1717831" cy="2023224"/>
          </a:xfrm>
          <a:prstGeom prst="rect">
            <a:avLst/>
          </a:prstGeom>
        </p:spPr>
      </p:pic>
      <p:sp>
        <p:nvSpPr>
          <p:cNvPr id="4" name="Platshållare för innehåll 2">
            <a:extLst>
              <a:ext uri="{FF2B5EF4-FFF2-40B4-BE49-F238E27FC236}">
                <a16:creationId xmlns:a16="http://schemas.microsoft.com/office/drawing/2014/main" id="{158D8A7D-C3F9-A74F-A6F7-4E49BABB4A17}"/>
              </a:ext>
            </a:extLst>
          </p:cNvPr>
          <p:cNvSpPr txBox="1">
            <a:spLocks/>
          </p:cNvSpPr>
          <p:nvPr/>
        </p:nvSpPr>
        <p:spPr>
          <a:xfrm>
            <a:off x="0" y="4964898"/>
            <a:ext cx="12192000" cy="19567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altLang="sv-SE" sz="1800" dirty="0">
                <a:solidFill>
                  <a:srgbClr val="032B73"/>
                </a:solidFill>
                <a:latin typeface="Arial"/>
                <a:cs typeface="Arial"/>
              </a:rPr>
              <a:t>Ordförande </a:t>
            </a:r>
          </a:p>
          <a:p>
            <a:pPr marL="0" indent="0" algn="ctr">
              <a:buNone/>
            </a:pPr>
            <a:r>
              <a:rPr lang="sv-SE" altLang="sv-SE" sz="1800" dirty="0">
                <a:solidFill>
                  <a:srgbClr val="032B73"/>
                </a:solidFill>
                <a:latin typeface="Arial"/>
                <a:cs typeface="Arial"/>
              </a:rPr>
              <a:t>Domar- och funktionärskommittén</a:t>
            </a:r>
          </a:p>
          <a:p>
            <a:pPr marL="0" indent="0" algn="ctr">
              <a:buNone/>
            </a:pPr>
            <a:r>
              <a:rPr lang="sv-SE" altLang="sv-SE" sz="1800" b="1" dirty="0">
                <a:solidFill>
                  <a:srgbClr val="032B73"/>
                </a:solidFill>
                <a:latin typeface="Arial"/>
                <a:cs typeface="Arial"/>
              </a:rPr>
              <a:t>Claes-Göran Lang</a:t>
            </a:r>
          </a:p>
          <a:p>
            <a:pPr marL="0" indent="0" algn="ctr">
              <a:buNone/>
            </a:pPr>
            <a:r>
              <a:rPr lang="sv-SE" altLang="sv-SE" sz="1800" b="1" dirty="0">
                <a:solidFill>
                  <a:srgbClr val="032B73"/>
                </a:solidFill>
                <a:latin typeface="Arial"/>
                <a:cs typeface="Arial"/>
              </a:rPr>
              <a:t>cg.lang@handboll.rf.se</a:t>
            </a:r>
            <a:endParaRPr lang="sv-SE" altLang="sv-SE" sz="1800" dirty="0">
              <a:solidFill>
                <a:srgbClr val="032B73"/>
              </a:solidFill>
              <a:latin typeface="Arial"/>
              <a:cs typeface="Arial"/>
            </a:endParaRPr>
          </a:p>
        </p:txBody>
      </p:sp>
    </p:spTree>
    <p:extLst>
      <p:ext uri="{BB962C8B-B14F-4D97-AF65-F5344CB8AC3E}">
        <p14:creationId xmlns:p14="http://schemas.microsoft.com/office/powerpoint/2010/main" val="373170112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F_mall_pp" id="{A1C87461-12FE-4BE2-BC1F-3BA84903E23A}" vid="{7345D4BC-5BEF-4353-9C5E-1AB54EFCAF1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13483C26F913D41AB748905D23E9F69" ma:contentTypeVersion="4" ma:contentTypeDescription="Skapa ett nytt dokument." ma:contentTypeScope="" ma:versionID="ca61582cf6b699770d4003ce6512c86a">
  <xsd:schema xmlns:xsd="http://www.w3.org/2001/XMLSchema" xmlns:xs="http://www.w3.org/2001/XMLSchema" xmlns:p="http://schemas.microsoft.com/office/2006/metadata/properties" xmlns:ns2="58a3c17a-4dfb-44a0-a13f-fe8a0981ec53" targetNamespace="http://schemas.microsoft.com/office/2006/metadata/properties" ma:root="true" ma:fieldsID="9e36d8648617433d6f87708bff397e5b" ns2:_="">
    <xsd:import namespace="58a3c17a-4dfb-44a0-a13f-fe8a0981ec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a3c17a-4dfb-44a0-a13f-fe8a0981ec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E4C373-A103-4A4A-A711-6ECB49104D7F}">
  <ds:schemaRefs>
    <ds:schemaRef ds:uri="58a3c17a-4dfb-44a0-a13f-fe8a0981ec5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721BD92-C48A-4938-B309-765A5E54A72A}">
  <ds:schemaRefs>
    <ds:schemaRef ds:uri="http://schemas.microsoft.com/sharepoint/v3/contenttype/forms"/>
  </ds:schemaRefs>
</ds:datastoreItem>
</file>

<file path=customXml/itemProps3.xml><?xml version="1.0" encoding="utf-8"?>
<ds:datastoreItem xmlns:ds="http://schemas.openxmlformats.org/officeDocument/2006/customXml" ds:itemID="{DEB89F9E-836F-4076-BCC7-99EE1AB21DF9}">
  <ds:schemaRefs>
    <ds:schemaRef ds:uri="1d08ed25-fdec-4fac-8201-e92cb56d042a"/>
    <ds:schemaRef ds:uri="cba1d6e1-6ede-4c17-a08c-59fe3147cdb0"/>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SHF_mall_pp</Template>
  <TotalTime>43</TotalTime>
  <Words>1623</Words>
  <Application>Microsoft Office PowerPoint</Application>
  <PresentationFormat>Bredbild</PresentationFormat>
  <Paragraphs>133</Paragraphs>
  <Slides>16</Slides>
  <Notes>11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16</vt:i4>
      </vt:variant>
    </vt:vector>
  </HeadingPairs>
  <TitlesOfParts>
    <vt:vector size="23" baseType="lpstr">
      <vt:lpstr>Aptos</vt:lpstr>
      <vt:lpstr>Arial</vt:lpstr>
      <vt:lpstr>Calibri</vt:lpstr>
      <vt:lpstr>Calibri Light</vt:lpstr>
      <vt:lpstr>Georgia</vt:lpstr>
      <vt:lpstr>Times New Roman</vt:lpstr>
      <vt:lpstr>Office-tema</vt:lpstr>
      <vt:lpstr>NYA REGLER,  REGELTOLKNINGAR  OCH DIREKTIV  INFÖR SÄSONGEN 2024 Sammanfattning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KONTAKTUPPGIFTER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NYA REGLER, REGELTOLKNINGAR  OCH DIREKTIV  INFÖR SÄSONGEN 2024 Sammanfattning</dc:title>
  <dc:creator>Claes-Göran Lang</dc:creator>
  <cp:lastModifiedBy>Claes-Göran Lang</cp:lastModifiedBy>
  <cp:revision>4</cp:revision>
  <dcterms:created xsi:type="dcterms:W3CDTF">2024-08-23T06:29:19Z</dcterms:created>
  <dcterms:modified xsi:type="dcterms:W3CDTF">2024-09-04T08:40:43Z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940600</vt:r8>
  </property>
  <property fmtid="{D5CDD505-2E9C-101B-9397-08002B2CF9AE}" pid="3" name="MediaServiceImageTags">
    <vt:lpwstr/>
  </property>
  <property fmtid="{D5CDD505-2E9C-101B-9397-08002B2CF9AE}" pid="4" name="ContentTypeId">
    <vt:lpwstr>0x010100A13483C26F913D41AB748905D23E9F69</vt:lpwstr>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